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ink/ink1.xml" ContentType="application/inkml+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0"/>
  </p:notesMasterIdLst>
  <p:handoutMasterIdLst>
    <p:handoutMasterId r:id="rId31"/>
  </p:handoutMasterIdLst>
  <p:sldIdLst>
    <p:sldId id="337" r:id="rId2"/>
    <p:sldId id="299" r:id="rId3"/>
    <p:sldId id="318" r:id="rId4"/>
    <p:sldId id="320" r:id="rId5"/>
    <p:sldId id="321" r:id="rId6"/>
    <p:sldId id="319" r:id="rId7"/>
    <p:sldId id="322" r:id="rId8"/>
    <p:sldId id="323" r:id="rId9"/>
    <p:sldId id="324" r:id="rId10"/>
    <p:sldId id="325" r:id="rId11"/>
    <p:sldId id="326" r:id="rId12"/>
    <p:sldId id="327" r:id="rId13"/>
    <p:sldId id="328" r:id="rId14"/>
    <p:sldId id="342" r:id="rId15"/>
    <p:sldId id="329" r:id="rId16"/>
    <p:sldId id="330" r:id="rId17"/>
    <p:sldId id="338" r:id="rId18"/>
    <p:sldId id="331" r:id="rId19"/>
    <p:sldId id="332" r:id="rId20"/>
    <p:sldId id="343" r:id="rId21"/>
    <p:sldId id="339" r:id="rId22"/>
    <p:sldId id="333" r:id="rId23"/>
    <p:sldId id="334" r:id="rId24"/>
    <p:sldId id="344" r:id="rId25"/>
    <p:sldId id="345" r:id="rId26"/>
    <p:sldId id="340" r:id="rId27"/>
    <p:sldId id="335" r:id="rId28"/>
    <p:sldId id="341" r:id="rId29"/>
  </p:sldIdLst>
  <p:sldSz cx="9144000" cy="6858000" type="screen4x3"/>
  <p:notesSz cx="6858000" cy="9144000"/>
  <p:defaultTextStyle>
    <a:defPPr>
      <a:defRPr lang="en-US"/>
    </a:defPPr>
    <a:lvl1pPr algn="l" rtl="0" eaLnBrk="0" fontAlgn="base" hangingPunct="0">
      <a:spcBef>
        <a:spcPct val="0"/>
      </a:spcBef>
      <a:spcAft>
        <a:spcPct val="0"/>
      </a:spcAft>
      <a:defRPr sz="10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10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10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10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1000" kern="1200">
        <a:solidFill>
          <a:schemeClr val="tx1"/>
        </a:solidFill>
        <a:latin typeface="Arial" charset="0"/>
        <a:ea typeface="ＭＳ Ｐゴシック" charset="-128"/>
        <a:cs typeface="+mn-cs"/>
      </a:defRPr>
    </a:lvl5pPr>
    <a:lvl6pPr marL="2286000" algn="l" defTabSz="914400" rtl="0" eaLnBrk="1" latinLnBrk="0" hangingPunct="1">
      <a:defRPr sz="1000" kern="1200">
        <a:solidFill>
          <a:schemeClr val="tx1"/>
        </a:solidFill>
        <a:latin typeface="Arial" charset="0"/>
        <a:ea typeface="ＭＳ Ｐゴシック" charset="-128"/>
        <a:cs typeface="+mn-cs"/>
      </a:defRPr>
    </a:lvl6pPr>
    <a:lvl7pPr marL="2743200" algn="l" defTabSz="914400" rtl="0" eaLnBrk="1" latinLnBrk="0" hangingPunct="1">
      <a:defRPr sz="1000" kern="1200">
        <a:solidFill>
          <a:schemeClr val="tx1"/>
        </a:solidFill>
        <a:latin typeface="Arial" charset="0"/>
        <a:ea typeface="ＭＳ Ｐゴシック" charset="-128"/>
        <a:cs typeface="+mn-cs"/>
      </a:defRPr>
    </a:lvl7pPr>
    <a:lvl8pPr marL="3200400" algn="l" defTabSz="914400" rtl="0" eaLnBrk="1" latinLnBrk="0" hangingPunct="1">
      <a:defRPr sz="1000" kern="1200">
        <a:solidFill>
          <a:schemeClr val="tx1"/>
        </a:solidFill>
        <a:latin typeface="Arial" charset="0"/>
        <a:ea typeface="ＭＳ Ｐゴシック" charset="-128"/>
        <a:cs typeface="+mn-cs"/>
      </a:defRPr>
    </a:lvl8pPr>
    <a:lvl9pPr marL="3657600" algn="l" defTabSz="914400" rtl="0" eaLnBrk="1" latinLnBrk="0" hangingPunct="1">
      <a:defRPr sz="10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27" autoAdjust="0"/>
    <p:restoredTop sz="96357" autoAdjust="0"/>
  </p:normalViewPr>
  <p:slideViewPr>
    <p:cSldViewPr>
      <p:cViewPr varScale="1">
        <p:scale>
          <a:sx n="104" d="100"/>
          <a:sy n="104" d="100"/>
        </p:scale>
        <p:origin x="858" y="9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_rels/viewProps.xml.rels><?xml version="1.0" encoding="UTF-8" standalone="yes"?>
<Relationships xmlns="http://schemas.openxmlformats.org/package/2006/relationships"><Relationship Id="rId8" Type="http://schemas.openxmlformats.org/officeDocument/2006/relationships/slide" Target="slides/slide11.xml"/><Relationship Id="rId13" Type="http://schemas.openxmlformats.org/officeDocument/2006/relationships/slide" Target="slides/slide18.xml"/><Relationship Id="rId18" Type="http://schemas.openxmlformats.org/officeDocument/2006/relationships/slide" Target="slides/slide23.xml"/><Relationship Id="rId3" Type="http://schemas.openxmlformats.org/officeDocument/2006/relationships/slide" Target="slides/slide6.xml"/><Relationship Id="rId7" Type="http://schemas.openxmlformats.org/officeDocument/2006/relationships/slide" Target="slides/slide10.xml"/><Relationship Id="rId12" Type="http://schemas.openxmlformats.org/officeDocument/2006/relationships/slide" Target="slides/slide16.xml"/><Relationship Id="rId17" Type="http://schemas.openxmlformats.org/officeDocument/2006/relationships/slide" Target="slides/slide22.xml"/><Relationship Id="rId2" Type="http://schemas.openxmlformats.org/officeDocument/2006/relationships/slide" Target="slides/slide3.xml"/><Relationship Id="rId16" Type="http://schemas.openxmlformats.org/officeDocument/2006/relationships/slide" Target="slides/slide21.xml"/><Relationship Id="rId1" Type="http://schemas.openxmlformats.org/officeDocument/2006/relationships/slide" Target="slides/slide2.xml"/><Relationship Id="rId6" Type="http://schemas.openxmlformats.org/officeDocument/2006/relationships/slide" Target="slides/slide9.xml"/><Relationship Id="rId11" Type="http://schemas.openxmlformats.org/officeDocument/2006/relationships/slide" Target="slides/slide15.xml"/><Relationship Id="rId5" Type="http://schemas.openxmlformats.org/officeDocument/2006/relationships/slide" Target="slides/slide8.xml"/><Relationship Id="rId15" Type="http://schemas.openxmlformats.org/officeDocument/2006/relationships/slide" Target="slides/slide20.xml"/><Relationship Id="rId10" Type="http://schemas.openxmlformats.org/officeDocument/2006/relationships/slide" Target="slides/slide13.xml"/><Relationship Id="rId19" Type="http://schemas.openxmlformats.org/officeDocument/2006/relationships/slide" Target="slides/slide27.xml"/><Relationship Id="rId4" Type="http://schemas.openxmlformats.org/officeDocument/2006/relationships/slide" Target="slides/slide7.xml"/><Relationship Id="rId9" Type="http://schemas.openxmlformats.org/officeDocument/2006/relationships/slide" Target="slides/slide12.xml"/><Relationship Id="rId14" Type="http://schemas.openxmlformats.org/officeDocument/2006/relationships/slide" Target="slides/slide1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Times" charset="0"/>
              </a:defRPr>
            </a:lvl1pPr>
          </a:lstStyle>
          <a:p>
            <a:pPr>
              <a:defRPr/>
            </a:pPr>
            <a:endParaRPr lang="zh-CN" altLang="zh-CN"/>
          </a:p>
        </p:txBody>
      </p:sp>
      <p:sp>
        <p:nvSpPr>
          <p:cNvPr id="8089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Times" charset="0"/>
              </a:defRPr>
            </a:lvl1pPr>
          </a:lstStyle>
          <a:p>
            <a:pPr>
              <a:defRPr/>
            </a:pPr>
            <a:endParaRPr lang="zh-CN" altLang="zh-CN"/>
          </a:p>
        </p:txBody>
      </p:sp>
      <p:sp>
        <p:nvSpPr>
          <p:cNvPr id="8090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Times" charset="0"/>
              </a:defRPr>
            </a:lvl1pPr>
          </a:lstStyle>
          <a:p>
            <a:pPr>
              <a:defRPr/>
            </a:pPr>
            <a:endParaRPr lang="zh-CN" altLang="zh-CN"/>
          </a:p>
        </p:txBody>
      </p:sp>
      <p:sp>
        <p:nvSpPr>
          <p:cNvPr id="8090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Times" charset="0"/>
              </a:defRPr>
            </a:lvl1pPr>
          </a:lstStyle>
          <a:p>
            <a:pPr>
              <a:defRPr/>
            </a:pPr>
            <a:fld id="{7A02A757-95B5-4748-8B17-C00BD2D76DFD}" type="slidenum">
              <a:rPr lang="en-US" altLang="zh-CN"/>
              <a:pPr>
                <a:defRPr/>
              </a:pPr>
              <a:t>‹#›</a:t>
            </a:fld>
            <a:endParaRPr lang="en-US" altLang="zh-CN"/>
          </a:p>
        </p:txBody>
      </p:sp>
    </p:spTree>
    <p:extLst>
      <p:ext uri="{BB962C8B-B14F-4D97-AF65-F5344CB8AC3E}">
        <p14:creationId xmlns:p14="http://schemas.microsoft.com/office/powerpoint/2010/main" val="1209175929"/>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24" units="1/cm"/>
          <inkml:channelProperty channel="Y" name="resolution" value="24" units="1/cm"/>
          <inkml:channelProperty channel="T" name="resolution" value="1" units="1/dev"/>
        </inkml:channelProperties>
      </inkml:inkSource>
      <inkml:timestamp xml:id="ts0" timeString="2022-11-13T07:29:41.897"/>
    </inkml:context>
    <inkml:brush xml:id="br0">
      <inkml:brushProperty name="width" value="0.05292" units="cm"/>
      <inkml:brushProperty name="height" value="0.05292" units="cm"/>
    </inkml:brush>
  </inkml:definitions>
  <inkml:trace contextRef="#ctx0" brushRef="#br0">24536 5221 0,'0'18'63,"0"-1"-48,0 1 1,0 0 0,0 17-1,0 18 1,0-18-1,0 18 1,0-18 0,0-17-1,0 17 1,0-52 125,0-1-126,0 0 1</inkml:trace>
  <inkml:trace contextRef="#ctx0" brushRef="#br0" timeOffset="1109.302">24553 5309 0,'18'0'79,"0"-17"-79,-1 17 15,1 0 1,17 0-1,0 0 1,1 0 0,-1 0-1,-17 0 1,-1 0 0,1 0-1,0 0 1,-1 0 140,-34 35-125,17 0-15,0-17 0,0 0-1,-18 17-15,0-18 16,18 19-1,0-19 1,0 1 0,0 0-1</inkml:trace>
  <inkml:trace contextRef="#ctx0" brushRef="#br0" timeOffset="1890.444">24606 5539 0,'18'-18'78,"0"18"-62,-1 0-16,18 0 16,1-18-16,-19 18 15,1 0 1,0 0 15,-1 0 16</inkml:trace>
  <inkml:trace contextRef="#ctx0" brushRef="#br0" timeOffset="12202.239">24712 6085 0,'0'18'125,"0"0"-109,0-1-16,-18 19 15,1-19 1,-1 36 0,18-35-1,-17 17 1,-19 0-1,19-17 1,17 0 0,-18-1-1,0 19 1,36-36 140,-18-18-156,18 18 16,-1 0-16,1-18 15,17 1-15,-17-1 16,-1 18 0,19-18 31,-36 1 15,17 17-31,-17-18 16,18 18 0,0 0-31,-1 0 31,1-18-47,0 18 15,-1 0 1,1 0-1,-1 0-15,1 0 32,-36 0 77,1 18-93,-1 0-16,-17-1 15,17 1-15,1-18 16,-54 53 0,36-35-1,17-18 1,-35 17-1,36 1 1,-1-18 0,0 0-1,1 0 1,-19 17 0,1-17-1,0 18 1,0-18-1,17 0 1,0 0 0,-17 35-1,35-52 126</inkml:trace>
  <inkml:trace contextRef="#ctx0" brushRef="#br0" timeOffset="13155.249">24712 6403 0,'18'0'62,"-1"0"-62,1 0 16,17 0 0,1 18-1,-19-18-15,1 17 16,17-17-1,0 18 1,1-18 0,-19 0 15,1 0-15,-36 0 155,-17 17-171</inkml:trace>
  <inkml:trace contextRef="#ctx0" brushRef="#br0" timeOffset="14217.716">24659 6544 0,'-17'0'16,"-1"0"0,0 0-1,36 0 173,17 0-188,0 0 15,-17 0-15,17 0 16,36 0 0,-53 0-1,-1 0 1,1 0 15,-1 0-15,1 0 46,-36 0 63,-17 0-125,0 0 16,-53 0 0</inkml:trace>
  <inkml:trace contextRef="#ctx0" brushRef="#br0" timeOffset="15389.504">24694 6456 0,'18'17'172,"-18"1"-156,0 0-16,0-1 15,0 54 1,0-18 0,0 17-1,0 1 1,0-18 0,0 0-1,0-36 1,0 19-1,0-54 157,0 0-156,-18-17 0,1 18-1,17-19 141</inkml:trace>
  <inkml:trace contextRef="#ctx0" brushRef="#br0" timeOffset="15998.836">24606 6720 0,'-17'0'47,"-1"0"-32,-17 0 1,35 18-1,0 0-15,-18-18 16,0 35 0,1-17-1,-1 17 1,1-17 0,34-18 77,-17-18-77,35 0-16,18 18 16,36-35-1,-1 0 1</inkml:trace>
  <inkml:trace contextRef="#ctx0" brushRef="#br0" timeOffset="16686.285">24888 6720 0,'18'0'187,"0"18"-171,-1 0-1,-17-1 1,18 1 203</inkml:trace>
  <inkml:trace contextRef="#ctx0" brushRef="#br0" timeOffset="40309.554">24306 7285 0,'18'-18'31,"0"18"1,17 0-17,0 18 1,-17-18-1,17 17-15,-17-17 16,-1 0 0,19 18-1,-1-18-15,18 18 32,-18-18-17,0 0 1,1 0-1,-19 0 17</inkml:trace>
  <inkml:trace contextRef="#ctx0" brushRef="#br0" timeOffset="41184.49">24306 7373 0,'0'18'15,"0"-1"16,0 1-15,18 0 0,-18-1-1,0 1 1,0 0 0,18-1-1,-18 1 1,0-1-1,0 1 1,17-18 93,-17-18-77,0 1-17</inkml:trace>
  <inkml:trace contextRef="#ctx0" brushRef="#br0" timeOffset="42137.546">24342 7461 0,'0'-17'78,"17"17"-31,1 0-47,0 0 16,-1 0 0,1 0 62,0 0-63,-1 0 1,1 0-16,-1 0 16,1 0 124,-36 0-109,-17 17-15,35 1 0,-17 0-1,-1-18 17</inkml:trace>
  <inkml:trace contextRef="#ctx0" brushRef="#br0" timeOffset="42934.362">24342 7532 0,'17'0'140,"1"0"-124,0 0-1,-1 0 1,1 0 62,0 0-47,-1 0-15,-17 17 140</inkml:trace>
  <inkml:trace contextRef="#ctx0" brushRef="#br0" timeOffset="43699.93">24201 7708 0,'17'0'62,"18"0"-62,1-17 16,-19 17 0,1 0-1,17 0 1,54-18 0,-54 18-1,-18 0-15,-17-18 16,36 18-1,-19 0 32,-34 0 94</inkml:trace>
  <inkml:trace contextRef="#ctx0" brushRef="#br0" timeOffset="45496.674">24518 7126 0,'18'18'63,"-18"17"-47,17-17-1,-17-1-15,0 1 16,0 17-1,18 18-15,0 0 16,-18 18 0,0-1-1,0 1 1,17-18 15,-17-18-15,18-17-16,-18-1 15,0 1 1,0-1 0,0 1-1,0 0 1,0-1 46,18 1-30,-18 0-17,0-1 17,17 1 30,1 0 16,-18-36 110,0 0-173,0 1-15,0-1 16,0 0-16,0 1 16,0-1-16,0 0 31</inkml:trace>
  <inkml:trace contextRef="#ctx0" brushRef="#br0" timeOffset="48433.936">24818 7585 0,'-18'17'93,"18"1"-77,-17 0 0,-1-1-1,0-17-15,1 18 16,-19 17 15,19-17-15,-1-1-1,1-17 189,-1 18-158,18 0-30,-18-18 31,1 17 15,52-34 79,-17 17-125,17-18-16,0 0 15</inkml:trace>
  <inkml:trace contextRef="#ctx0" brushRef="#br0" timeOffset="49902.547">24818 7091 0,'18'17'156,"-1"-17"-140,-17 18 78,18-18-79,-18 18 1,17-1-1,1 1 1,0-18 218</inkml:trace>
  <inkml:trace contextRef="#ctx0" brushRef="#br0" timeOffset="59386.282">24642 8290 0,'-18'0'109,"0"18"-78,1 0-15,-1-1 15,0-17 79,36 0 61,0 0-155,-1 0 140,-17 18-31,0-1-93,0 1-1,0 0-16,0-1 1,0 1 0,0 0-16,-17 17 31,17 18-15,0-18-1,0 0 1,0-17-1,0 17-15,0-17 16,0 0 0,0-1-1,0 1 188</inkml:trace>
  <inkml:trace contextRef="#ctx0" brushRef="#br0" timeOffset="61026.7289">24800 8308 0,'0'18'109,"0"-1"-93,0 18 0,0 1-16,-17-19 15,17 19 1,-18-1-1,18-17 1,0-1-16,0 1 16,0-1 15,0 1-15,0 0-1,0-1 1,0 19-1,0-19 1,0 1 15,0 0 1,0-1-32,18-17 15,-18 18 1,0 0-1,0-1 17,17 1-17,1-18 17,-18 17-17,18-17 1,-1 0-1,1 0 1,-1 0 0,19 0-1,-19 0 1,1 0 0,17 0 15,-17 0-16,0-17-15,-1 17 16,1-18 0,-1 18-1,-17-17 173,0-1-173</inkml:trace>
  <inkml:trace contextRef="#ctx0" brushRef="#br0" timeOffset="64510.903">24994 8414 0,'-17'17'187,"-1"-17"-171,18 18-1,-18 0 1,1-1 0,-1-17-1,-17 18 1,35 0-1,-18-18 1,1 17 0,-1 1 15,0-1-15,1-17-1,17 18 1,-36 0 15,19-1 32,-1 1-48,0-18 1,18 18 15,18-18 203</inkml:trace>
  <inkml:trace contextRef="#ctx0" brushRef="#br0" timeOffset="67729.421">24589 8343 0,'0'18'187,"-18"-1"-109,0-17-31,1 0 0,-1 18 47,0 0-79,1-18 17,17 17 15,-18-17-1,1 0-14,17 18-1,-18-18-15,0 0 15,18 18-16,18-18 189</inkml:trace>
  <inkml:trace contextRef="#ctx0" brushRef="#br0" timeOffset="122678.519">24765 9190 0,'-18'18'16,"1"-18"-1,-1 0 1,0 0 0,-34 17-1,34 1 1,-17-1 0,17-17-1,0 0 16,18 18 173,0 0-189,0-1 1,18 54-1,0-36 1,-1 71 0,-17-18-1,0-17 1,0-1 0,0-52-1,0 0 1,0-54 140,18 19-156,0-1 16,-18 0-1,0 1-15</inkml:trace>
  <inkml:trace contextRef="#ctx0" brushRef="#br0" timeOffset="123834.629">24642 9419 0,'17'-17'31,"1"17"-15,-1-18 0,1 18-1,0 0 32,-1 0-16,1 0-15,0 0 0,17 18-1,-35-1 1,18-17 140,-18 18-140,0-1-1,0 1 1,0 17-16,0 1 16,-18-1-1,18 35 1,0-34 0,0-19-1,0 1 1,0 0 15,0-1-31,0 1 31,0 0-15,0-36 109,-18 0-125</inkml:trace>
  <inkml:trace contextRef="#ctx0" brushRef="#br0" timeOffset="124850.177">24694 9578 0,'18'0'109,"0"0"-93,-1 0-16,19 0 15,-19 0 17,1 0 77,0 0-78,-18 18 63,0-1-94,-36 1 16</inkml:trace>
  <inkml:trace contextRef="#ctx0" brushRef="#br0" timeOffset="125959.53">24677 9790 0,'17'-18'172,"1"18"-172,0-18 15,-1 18 1,1 0 0,17 0 359</inkml:trace>
  <inkml:trace contextRef="#ctx0" brushRef="#br0" timeOffset="127818.722">25118 9225 0,'-36'0'63,"19"18"-48,17-1-15,-18 1 16,1 0-16,-1 35 16,0-36-1,18 19 1,-17-36 15,17 17 0,0 1 126,35-18-142,-17-18 1,-1 18-16,18-17 15,1-1 17,-19 18-17,1 0 17,0 0-17,-1 0 95,-17 18-79,0-1-16,0 1 1,0-1 0,0 1-1,0 0-15,0 17 16,-17 0 0,-1 18-1,0 0 1,1-18-1,-1 18 1,0-35 0,18 0-1,0 17 1,-17-18 109,-1-17-78,1 18-47,-1-18 15,0 0 64,18-18-64,-17 1 1,-1 17-16,18-18 15,-18 1 1,18-1 0,0 0-1</inkml:trace>
  <inkml:trace contextRef="#ctx0" brushRef="#br0" timeOffset="128740.575">24994 9596 0,'0'17'109,"18"1"-93,-18-1-16,0 19 15,18-1 1,-1-35 156</inkml:trace>
  <inkml:trace contextRef="#ctx0" brushRef="#br0" timeOffset="154332.4499">24395 11395 0,'17'0'79,"1"0"-64,0 0-15,-1 0 31,1 0-15,-1-18 0,1 18-1,0 0 1,-1 0 0,19 0-1,-19 0 16,1 0 1,0 0-17,-1 0 1</inkml:trace>
  <inkml:trace contextRef="#ctx0" brushRef="#br0" timeOffset="155691.696">24606 11271 0,'-17'0'31,"17"36"-15,-18-1 0,0 0-16,18 18 15,0 0 1,0 0 0,0-18-1,0 18 16,0-18-15,0-17 0,0 0-1,0 17 1,0-17 0,0 17 15,0-18-16,0 1 17,-17 0 124,17-1-125,-36-17-15,36 18-1,-17 17 32,17-52 78,0-1-109,0 0 0,0 1 15,-18 17-16,1 0 32</inkml:trace>
  <inkml:trace contextRef="#ctx0" brushRef="#br0" timeOffset="156535.414">24377 11695 0,'0'0'0,"18"0"47,-1-18-32,19 18 1,-1-18-1,18 1 1,-36-1 0,1 18 109,0-18-110,-1 18 1,1 0-16,0-17 16</inkml:trace>
  <inkml:trace contextRef="#ctx0" brushRef="#br0" timeOffset="157879.066">24730 11289 0,'0'18'31,"0"-1"-15,0 1-16,0-1 15,0 36-15,0-35 16,0 0 0,0-1-1,0 1 1,0-53 171</inkml:trace>
  <inkml:trace contextRef="#ctx0" brushRef="#br0" timeOffset="158738.332">24747 11307 0,'0'-18'0,"18"18"31,0 0-15,17-18 0,-17 18-1,-1 0 17,1 0-32,-1 0 46,1 0 1,0 0-31,-18 36 125,0-19-126,0 36 1,0-35-1,-18 35 1,18-36-16,0 19 16,0-1-1,-18-35 1,1 0 140</inkml:trace>
  <inkml:trace contextRef="#ctx0" brushRef="#br0" timeOffset="159566.4339">24800 11430 0,'0'-18'16,"0"1"15,18 17-15,0 0-1,-1 0 1,1 0 15,-1-18-15,-34 36 203,17-1-219,-35-17 15,35 18-15</inkml:trace>
  <inkml:trace contextRef="#ctx0" brushRef="#br0" timeOffset="160363.259">24747 11518 0,'0'18'78,"18"-18"-46,0 0-1,-1 0 0,1 0-15,0 0-1,-1 0 1,1 0 0,-1 0 62</inkml:trace>
  <inkml:trace contextRef="#ctx0" brushRef="#br0" timeOffset="161550.671">24659 11677 0,'18'0'63,"-1"-18"-47,1 18-1,0 0 16,-1 0-15,1 0-16,0 0 16,17 0-16,18 0 15,0 0 1,-18 0 0,-17 0 15,17 0-16,-17 0 1,-1 0 15,-34 0 141,-1 0-156,-17 0-1,17 0 95,0 0 30,1 0-108</inkml:trace>
  <inkml:trace contextRef="#ctx0" brushRef="#br0" timeOffset="163128.6809">24906 11659 0,'0'18'187,"0"0"-187,-18-1 16,18 19 0,0-19 15,0-34 235,0-1-251,0 0 266,0 54-31,0-19-218,0 1-32,0-1 31,0 1 47,0 0-15,0-36 93,0 0-141</inkml:trace>
  <inkml:trace contextRef="#ctx0" brushRef="#br0" timeOffset="163769.236">24888 11783 0,'0'-18'93,"18"18"-46,0 0-31,-1 0 0,1 0-1,0 0 1,-1 0 15,1 0-15,0 0-1,-36 18 173,-17-1-188,17-17 15,-35 0 1</inkml:trace>
  <inkml:trace contextRef="#ctx0" brushRef="#br0" timeOffset="164769.162">24765 11748 0,'0'17'172,"0"1"-156,0-1-16,-18 19 15,18-1 1,-17 0-1,-1-35-15,18 18 16,0 0 0,-18 17-1,1 0 1,-1-35 15,18-18 110,18 18-141,-1-17 15,1-1 1</inkml:trace>
  <inkml:trace contextRef="#ctx0" brushRef="#br0" timeOffset="165441.012">24765 11906 0,'35'0'125,"-17"0"-109,35 18-1,-18 0-15,124 70 32,-106-53-17,17 0 1,-34-35 0,-1 0-1,-17 0 16,17 0-15,-18 0 15,1 0 94,-18-17-109</inkml:trace>
  <inkml:trace contextRef="#ctx0" brushRef="#br0" timeOffset="180924.252">24448 12488 0,'17'0'79,"1"0"-64,-1 0 16,1 0-15,17 0 15,-17 0-15,0 0 0,-1 0-1,1 0 16,0 0 1,-18 18-17,17-18 1,1 0 78,-1 0-63,1 0 0</inkml:trace>
  <inkml:trace contextRef="#ctx0" brushRef="#br0" timeOffset="182221.03">24359 12771 0,'18'0'62,"17"0"-62,1 0 16,-19 0-16,18 0 16,36 0-1,-18 0 1,-18 0 0,0 0-1,-17 0 1,0 0-1,-1 17 1,19-17 0,-19 0-16,1 0 15,17 0 17,-17 0-1,-1 0 0,1 0-15,0 0 15</inkml:trace>
  <inkml:trace contextRef="#ctx0" brushRef="#br0" timeOffset="198626.022">24571 13353 0,'-18'0'110,"1"17"-95,-1 19 1,0-36-16,18 17 16,-17 1-16,17-1 15,-18 19 1,1-19-1,-1 1 1,18 0 0,0-1-1,-18-17 17,1 18-17,34-18 126</inkml:trace>
  <inkml:trace contextRef="#ctx0" brushRef="#br0" timeOffset="199016.674">24553 13564 0</inkml:trace>
  <inkml:trace contextRef="#ctx0" brushRef="#br0" timeOffset="200375.949">24553 13494 0,'-17'0'78,"17"17"-63,0 1 1,0 17-16,0 1 31,0 16-15,0-34-16,0 17 15,0-17 1,0 0 0,0-1-1,0 1 1,0 17 31,0-17-16,0 0 94,0-1-109,0 1 77,0-1-61,0 1-1,17-36 141,-17 1-157,18-18-15</inkml:trace>
  <inkml:trace contextRef="#ctx0" brushRef="#br0" timeOffset="201610.213">24836 13247 0,'0'17'94,"0"19"-63,-18-19-31,18 1 16,-35 17-1,17-17 1,-35 35 0,35-36-1,-17 1 1,18-18 0,-1 18 15,53-18 94,-17 0-110,17 0-15,-17 0 16,-1 0 0,54-18-1,-18 0 1,0 18 0,-36 0-16,36 0 15,-17 0 1,-19 0-1,1 0 1,-1 0 0,-34 18 140,-18 0-140,-1-1-16,-17-17 15,18 36-15,0-19 16</inkml:trace>
  <inkml:trace contextRef="#ctx0" brushRef="#br0" timeOffset="202422.622">24818 13582 0,'-18'35'63,"1"-35"-48,17 18-15,0 17 16,0 0-1,0-17-15,0 53 32,0-54-17,0 1 17,0 0-17,0-36 141,17 0-140,1-17-16,0 0 16,17-18-1</inkml:trace>
  <inkml:trace contextRef="#ctx0" brushRef="#br0" timeOffset="203500.716">24924 13529 0,'17'0'110,"-17"18"-95,0-1 1,0 1 0,0 0-16,0-1 15,0 36 1,0 0-1,0-18 1,0 36 0,0-36-1,0 18 1,0-35 0,0 17-1,0-17 16,0-1 1,0 1-17,0 0 1,0-1 15,0 1-15,0-1 31,0 1 15,18-18 32,-18-18-78,18 1-1,-1-18 1,1-18-16</inkml:trace>
  <inkml:trace contextRef="#ctx0" brushRef="#br0" timeOffset="214515.512">24536 14270 0,'17'0'15,"-17"18"1,0-1 0,0 18-1,-17-17 1,-19 35-1,19 0 1,-36-18 0,18 36-1,17-36 1,0 18 0,1-53-16,-1 18 15,18-1 16,18-17 79,-1 0-95,-17-17-15</inkml:trace>
  <inkml:trace contextRef="#ctx0" brushRef="#br0" timeOffset="-214199.995">24465 14605 0,'0'18'78,"0"35"-62,0-36-16,0 1 15,0 52 1,0-52-1,0 35 1,0-35 62,0-1-62,0 1-1,0-1 17,0-34 77,18-18-93</inkml:trace>
  <inkml:trace contextRef="#ctx0" brushRef="#br0" timeOffset="-213450.0509">24712 14411 0,'0'18'156,"18"17"-140,-18-17-16,17-1 31,-17 1 0</inkml:trace>
  <inkml:trace contextRef="#ctx0" brushRef="#br0" timeOffset="-212606.3889">24712 14517 0,'0'17'47,"0"1"-32,0 0 1,0-1-1,0 1 1,0 0-16,0-1 16,0 1-16,0 35 15,0-18 1,-18 0 0,18-17-1,0 0 1,-17-1-1,17 1 110,0-36 0,0 1-125,0-19 16</inkml:trace>
  <inkml:trace contextRef="#ctx0" brushRef="#br0" timeOffset="-211309.636">24765 14623 0,'18'0'140,"-1"0"-124,1-18-16,0 18 31,-1 0-31,36-18 16,-18 18-1,1 0 17,17-17-17,-18 17 1,0-18-1,-17 18 1,-1 0 125,-17 18-110,0-1-31,0 1 16,0 0-1,0-1-15,0 1 16,0 0-16,0-1 15,0 18 1,0 1 0,0-1-1,0 0 1,0 1 0,0-1-1,0 0 1,0 0-1,0-17 1,0 0 0,0-1 15,0 1 0,0-36 79,-17-17-95,-1 17 1,0-17-16,18 0 15,-17 17-15,-18-52 32,17 52-1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Times" charset="0"/>
              </a:defRPr>
            </a:lvl1pPr>
          </a:lstStyle>
          <a:p>
            <a:pPr>
              <a:defRPr/>
            </a:pPr>
            <a:endParaRPr lang="zh-CN" altLang="zh-CN"/>
          </a:p>
        </p:txBody>
      </p:sp>
      <p:sp>
        <p:nvSpPr>
          <p:cNvPr id="593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Times" charset="0"/>
              </a:defRPr>
            </a:lvl1pPr>
          </a:lstStyle>
          <a:p>
            <a:pPr>
              <a:defRPr/>
            </a:pPr>
            <a:endParaRPr lang="zh-CN" altLang="zh-CN"/>
          </a:p>
        </p:txBody>
      </p:sp>
      <p:sp>
        <p:nvSpPr>
          <p:cNvPr id="194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93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93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Times" charset="0"/>
              </a:defRPr>
            </a:lvl1pPr>
          </a:lstStyle>
          <a:p>
            <a:pPr>
              <a:defRPr/>
            </a:pPr>
            <a:endParaRPr lang="zh-CN" altLang="zh-CN"/>
          </a:p>
        </p:txBody>
      </p:sp>
      <p:sp>
        <p:nvSpPr>
          <p:cNvPr id="593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Times" charset="0"/>
              </a:defRPr>
            </a:lvl1pPr>
          </a:lstStyle>
          <a:p>
            <a:pPr>
              <a:defRPr/>
            </a:pPr>
            <a:fld id="{A5970D58-76B7-4AA6-8D20-F592C624C463}" type="slidenum">
              <a:rPr lang="en-US" altLang="zh-CN"/>
              <a:pPr>
                <a:defRPr/>
              </a:pPr>
              <a:t>‹#›</a:t>
            </a:fld>
            <a:endParaRPr lang="en-US" altLang="zh-CN"/>
          </a:p>
        </p:txBody>
      </p:sp>
    </p:spTree>
    <p:extLst>
      <p:ext uri="{BB962C8B-B14F-4D97-AF65-F5344CB8AC3E}">
        <p14:creationId xmlns:p14="http://schemas.microsoft.com/office/powerpoint/2010/main" val="40365642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2</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425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7"/>
          <p:cNvSpPr>
            <a:spLocks noGrp="1" noChangeArrowheads="1"/>
          </p:cNvSpPr>
          <p:nvPr>
            <p:ph type="sldNum" sz="quarter" idx="5"/>
          </p:nvPr>
        </p:nvSpPr>
        <p:spPr>
          <a:noFill/>
        </p:spPr>
        <p:txBody>
          <a:bodyPr/>
          <a:lstStyle/>
          <a:p>
            <a:fld id="{9FBA069B-4D1F-4920-A549-B195C5F6A271}" type="slidenum">
              <a:rPr lang="en-US" altLang="zh-CN"/>
              <a:pPr/>
              <a:t>11</a:t>
            </a:fld>
            <a:endParaRPr lang="en-US" altLang="zh-CN"/>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2636843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7"/>
          <p:cNvSpPr>
            <a:spLocks noGrp="1" noChangeArrowheads="1"/>
          </p:cNvSpPr>
          <p:nvPr>
            <p:ph type="sldNum" sz="quarter" idx="5"/>
          </p:nvPr>
        </p:nvSpPr>
        <p:spPr>
          <a:noFill/>
        </p:spPr>
        <p:txBody>
          <a:bodyPr/>
          <a:lstStyle/>
          <a:p>
            <a:fld id="{ADCF092C-C656-48C9-8B3B-BED3302449CA}" type="slidenum">
              <a:rPr lang="en-US" altLang="zh-CN"/>
              <a:pPr/>
              <a:t>12</a:t>
            </a:fld>
            <a:endParaRPr lang="en-US" altLang="zh-CN"/>
          </a:p>
        </p:txBody>
      </p:sp>
      <p:sp>
        <p:nvSpPr>
          <p:cNvPr id="36866" name="Rectangle 2"/>
          <p:cNvSpPr>
            <a:spLocks noGrp="1" noRot="1" noChangeAspect="1" noChangeArrowheads="1" noTextEdit="1"/>
          </p:cNvSpPr>
          <p:nvPr>
            <p:ph type="sldImg"/>
          </p:nvPr>
        </p:nvSpPr>
        <p:spPr>
          <a:ln/>
        </p:spPr>
      </p:sp>
      <p:sp>
        <p:nvSpPr>
          <p:cNvPr id="36867" name="Rectangle 3"/>
          <p:cNvSpPr>
            <a:spLocks noGrp="1" noChangeArrowheads="1"/>
          </p:cNvSpPr>
          <p:nvPr>
            <p:ph type="body" idx="1"/>
          </p:nvPr>
        </p:nvSpPr>
        <p:spPr>
          <a:noFill/>
          <a:ln/>
        </p:spPr>
        <p:txBody>
          <a:bodyPr/>
          <a:lstStyle/>
          <a:p>
            <a:pPr eaLnBrk="1" hangingPunct="1"/>
            <a:endParaRPr lang="en-US" altLang="zh-CN" dirty="0">
              <a:latin typeface="Arial" pitchFamily="34" charset="0"/>
            </a:endParaRPr>
          </a:p>
        </p:txBody>
      </p:sp>
    </p:spTree>
    <p:extLst>
      <p:ext uri="{BB962C8B-B14F-4D97-AF65-F5344CB8AC3E}">
        <p14:creationId xmlns:p14="http://schemas.microsoft.com/office/powerpoint/2010/main" val="14678155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7"/>
          <p:cNvSpPr>
            <a:spLocks noGrp="1" noChangeArrowheads="1"/>
          </p:cNvSpPr>
          <p:nvPr>
            <p:ph type="sldNum" sz="quarter" idx="5"/>
          </p:nvPr>
        </p:nvSpPr>
        <p:spPr>
          <a:noFill/>
        </p:spPr>
        <p:txBody>
          <a:bodyPr/>
          <a:lstStyle/>
          <a:p>
            <a:fld id="{F72C7197-0782-4C30-B2D1-BF8D0B1388FA}" type="slidenum">
              <a:rPr lang="en-US" altLang="zh-CN"/>
              <a:pPr/>
              <a:t>13</a:t>
            </a:fld>
            <a:endParaRPr lang="en-US" altLang="zh-CN"/>
          </a:p>
        </p:txBody>
      </p:sp>
      <p:sp>
        <p:nvSpPr>
          <p:cNvPr id="38914" name="Rectangle 2"/>
          <p:cNvSpPr>
            <a:spLocks noGrp="1" noRot="1" noChangeAspect="1" noChangeArrowheads="1" noTextEdit="1"/>
          </p:cNvSpPr>
          <p:nvPr>
            <p:ph type="sldImg"/>
          </p:nvPr>
        </p:nvSpPr>
        <p:spPr>
          <a:ln/>
        </p:spPr>
      </p:sp>
      <p:sp>
        <p:nvSpPr>
          <p:cNvPr id="38915" name="Rectangle 3"/>
          <p:cNvSpPr>
            <a:spLocks noGrp="1" noChangeArrowheads="1"/>
          </p:cNvSpPr>
          <p:nvPr>
            <p:ph type="body" idx="1"/>
          </p:nvPr>
        </p:nvSpPr>
        <p:spPr>
          <a:noFill/>
          <a:ln/>
        </p:spPr>
        <p:txBody>
          <a:bodyPr/>
          <a:lstStyle/>
          <a:p>
            <a:pPr eaLnBrk="1" hangingPunct="1"/>
            <a:endParaRPr lang="en-US" altLang="zh-CN" dirty="0">
              <a:latin typeface="Arial" pitchFamily="34" charset="0"/>
            </a:endParaRPr>
          </a:p>
        </p:txBody>
      </p:sp>
    </p:spTree>
    <p:extLst>
      <p:ext uri="{BB962C8B-B14F-4D97-AF65-F5344CB8AC3E}">
        <p14:creationId xmlns:p14="http://schemas.microsoft.com/office/powerpoint/2010/main" val="23734005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15</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308425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16</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425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Rectangle 7"/>
          <p:cNvSpPr>
            <a:spLocks noGrp="1" noChangeArrowheads="1"/>
          </p:cNvSpPr>
          <p:nvPr>
            <p:ph type="sldNum" sz="quarter" idx="5"/>
          </p:nvPr>
        </p:nvSpPr>
        <p:spPr>
          <a:noFill/>
        </p:spPr>
        <p:txBody>
          <a:bodyPr/>
          <a:lstStyle/>
          <a:p>
            <a:fld id="{F581A486-5671-4776-AF8E-D416D45B46E1}" type="slidenum">
              <a:rPr lang="en-US" altLang="zh-CN"/>
              <a:pPr/>
              <a:t>18</a:t>
            </a:fld>
            <a:endParaRPr lang="en-US" altLang="zh-CN"/>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a:noFill/>
          <a:ln/>
        </p:spPr>
        <p:txBody>
          <a:bodyPr/>
          <a:lstStyle/>
          <a:p>
            <a:pPr eaLnBrk="1" hangingPunct="1"/>
            <a:endParaRPr lang="en-US" altLang="zh-CN" dirty="0">
              <a:latin typeface="Arial" pitchFamily="34" charset="0"/>
            </a:endParaRPr>
          </a:p>
        </p:txBody>
      </p:sp>
    </p:spTree>
    <p:extLst>
      <p:ext uri="{BB962C8B-B14F-4D97-AF65-F5344CB8AC3E}">
        <p14:creationId xmlns:p14="http://schemas.microsoft.com/office/powerpoint/2010/main" val="9855005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p:spPr>
        <p:txBody>
          <a:bodyPr/>
          <a:lstStyle/>
          <a:p>
            <a:fld id="{45F528B3-39B9-426B-9EF6-4C9B3D8E7CA1}" type="slidenum">
              <a:rPr lang="en-US" altLang="zh-CN"/>
              <a:pPr/>
              <a:t>19</a:t>
            </a:fld>
            <a:endParaRPr lang="en-US" altLang="zh-CN"/>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pPr eaLnBrk="1" hangingPunct="1"/>
            <a:endParaRPr lang="en-US" altLang="zh-CN" dirty="0">
              <a:latin typeface="Arial" pitchFamily="34" charset="0"/>
            </a:endParaRPr>
          </a:p>
        </p:txBody>
      </p:sp>
    </p:spTree>
    <p:extLst>
      <p:ext uri="{BB962C8B-B14F-4D97-AF65-F5344CB8AC3E}">
        <p14:creationId xmlns:p14="http://schemas.microsoft.com/office/powerpoint/2010/main" val="19449709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p:spPr>
        <p:txBody>
          <a:bodyPr/>
          <a:lstStyle/>
          <a:p>
            <a:fld id="{45F528B3-39B9-426B-9EF6-4C9B3D8E7CA1}" type="slidenum">
              <a:rPr lang="en-US" altLang="zh-CN"/>
              <a:pPr/>
              <a:t>20</a:t>
            </a:fld>
            <a:endParaRPr lang="en-US" altLang="zh-CN"/>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pPr eaLnBrk="1" hangingPunct="1"/>
            <a:endParaRPr lang="en-US" altLang="zh-CN" dirty="0">
              <a:latin typeface="Arial" pitchFamily="34" charset="0"/>
            </a:endParaRPr>
          </a:p>
        </p:txBody>
      </p:sp>
    </p:spTree>
    <p:extLst>
      <p:ext uri="{BB962C8B-B14F-4D97-AF65-F5344CB8AC3E}">
        <p14:creationId xmlns:p14="http://schemas.microsoft.com/office/powerpoint/2010/main" val="1030725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7"/>
          <p:cNvSpPr>
            <a:spLocks noGrp="1" noChangeArrowheads="1"/>
          </p:cNvSpPr>
          <p:nvPr>
            <p:ph type="sldNum" sz="quarter" idx="5"/>
          </p:nvPr>
        </p:nvSpPr>
        <p:spPr>
          <a:noFill/>
        </p:spPr>
        <p:txBody>
          <a:bodyPr/>
          <a:lstStyle/>
          <a:p>
            <a:fld id="{45F528B3-39B9-426B-9EF6-4C9B3D8E7CA1}" type="slidenum">
              <a:rPr lang="en-US" altLang="zh-CN"/>
              <a:pPr/>
              <a:t>21</a:t>
            </a:fld>
            <a:endParaRPr lang="en-US" altLang="zh-CN"/>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a:noFill/>
          <a:ln/>
        </p:spPr>
        <p:txBody>
          <a:bodyPr/>
          <a:lstStyle/>
          <a:p>
            <a:pPr eaLnBrk="1" hangingPunct="1"/>
            <a:endParaRPr lang="en-US" altLang="zh-CN" dirty="0">
              <a:latin typeface="Arial" pitchFamily="34" charset="0"/>
            </a:endParaRPr>
          </a:p>
        </p:txBody>
      </p:sp>
    </p:spTree>
    <p:extLst>
      <p:ext uri="{BB962C8B-B14F-4D97-AF65-F5344CB8AC3E}">
        <p14:creationId xmlns:p14="http://schemas.microsoft.com/office/powerpoint/2010/main" val="35407156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Rectangle 7"/>
          <p:cNvSpPr>
            <a:spLocks noGrp="1" noChangeArrowheads="1"/>
          </p:cNvSpPr>
          <p:nvPr>
            <p:ph type="sldNum" sz="quarter" idx="5"/>
          </p:nvPr>
        </p:nvSpPr>
        <p:spPr>
          <a:noFill/>
        </p:spPr>
        <p:txBody>
          <a:bodyPr/>
          <a:lstStyle/>
          <a:p>
            <a:fld id="{683823AD-C5D6-4CA9-9EFA-FDE957D091CE}" type="slidenum">
              <a:rPr lang="en-US" altLang="zh-CN"/>
              <a:pPr/>
              <a:t>22</a:t>
            </a:fld>
            <a:endParaRPr lang="en-US" altLang="zh-CN"/>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p:spPr>
        <p:txBody>
          <a:bodyPr/>
          <a:lstStyle/>
          <a:p>
            <a:pPr eaLnBrk="1" hangingPunct="1"/>
            <a:endParaRPr lang="en-US" altLang="zh-CN" dirty="0">
              <a:latin typeface="Arial" pitchFamily="34" charset="0"/>
            </a:endParaRPr>
          </a:p>
        </p:txBody>
      </p:sp>
    </p:spTree>
    <p:extLst>
      <p:ext uri="{BB962C8B-B14F-4D97-AF65-F5344CB8AC3E}">
        <p14:creationId xmlns:p14="http://schemas.microsoft.com/office/powerpoint/2010/main" val="30578147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3</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425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23</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425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27</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425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2B42FE2-051E-482F-B9B0-48273357D36E}" type="slidenum">
              <a:rPr lang="en-US" altLang="zh-CN"/>
              <a:pPr/>
              <a:t>4</a:t>
            </a:fld>
            <a:endParaRPr lang="en-US" altLang="zh-CN"/>
          </a:p>
        </p:txBody>
      </p:sp>
      <p:sp>
        <p:nvSpPr>
          <p:cNvPr id="23555" name="Rectangle 2"/>
          <p:cNvSpPr>
            <a:spLocks noGrp="1" noRot="1" noChangeAspect="1" noChangeArrowheads="1" noTextEdit="1"/>
          </p:cNvSpPr>
          <p:nvPr>
            <p:ph type="sldImg"/>
          </p:nvPr>
        </p:nvSpPr>
        <p:spPr>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p:spPr>
        <p:txBody>
          <a:bodyPr/>
          <a:lstStyle/>
          <a:p>
            <a:endParaRPr lang="sv-SE" altLang="zh-CN"/>
          </a:p>
        </p:txBody>
      </p:sp>
    </p:spTree>
    <p:extLst>
      <p:ext uri="{BB962C8B-B14F-4D97-AF65-F5344CB8AC3E}">
        <p14:creationId xmlns:p14="http://schemas.microsoft.com/office/powerpoint/2010/main" val="10258398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42F62129-900C-486A-94FD-9BBDD0E9D95A}" type="slidenum">
              <a:rPr lang="en-US" altLang="zh-CN"/>
              <a:pPr/>
              <a:t>5</a:t>
            </a:fld>
            <a:endParaRPr lang="en-US" altLang="zh-CN"/>
          </a:p>
        </p:txBody>
      </p:sp>
      <p:sp>
        <p:nvSpPr>
          <p:cNvPr id="24579" name="Rectangle 2"/>
          <p:cNvSpPr>
            <a:spLocks noGrp="1" noRot="1" noChangeAspect="1" noChangeArrowheads="1" noTextEdit="1"/>
          </p:cNvSpPr>
          <p:nvPr>
            <p:ph type="sldImg"/>
          </p:nvPr>
        </p:nvSpPr>
        <p:spPr>
          <a:solidFill>
            <a:srgbClr val="FFFFFF"/>
          </a:solidFill>
          <a:ln/>
        </p:spPr>
      </p:sp>
      <p:sp>
        <p:nvSpPr>
          <p:cNvPr id="24580" name="Rectangle 3"/>
          <p:cNvSpPr>
            <a:spLocks noGrp="1" noChangeArrowheads="1"/>
          </p:cNvSpPr>
          <p:nvPr>
            <p:ph type="body" idx="1"/>
          </p:nvPr>
        </p:nvSpPr>
        <p:spPr>
          <a:solidFill>
            <a:srgbClr val="FFFFFF"/>
          </a:solidFill>
          <a:ln>
            <a:solidFill>
              <a:srgbClr val="000000"/>
            </a:solidFill>
          </a:ln>
        </p:spPr>
        <p:txBody>
          <a:bodyPr/>
          <a:lstStyle/>
          <a:p>
            <a:endParaRPr lang="sv-SE" altLang="zh-CN"/>
          </a:p>
        </p:txBody>
      </p:sp>
    </p:spTree>
    <p:extLst>
      <p:ext uri="{BB962C8B-B14F-4D97-AF65-F5344CB8AC3E}">
        <p14:creationId xmlns:p14="http://schemas.microsoft.com/office/powerpoint/2010/main" val="238724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6</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425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7</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425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8</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425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9</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425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7"/>
          <p:cNvSpPr>
            <a:spLocks noGrp="1" noChangeArrowheads="1"/>
          </p:cNvSpPr>
          <p:nvPr>
            <p:ph type="sldNum" sz="quarter" idx="5"/>
          </p:nvPr>
        </p:nvSpPr>
        <p:spPr>
          <a:noFill/>
        </p:spPr>
        <p:txBody>
          <a:bodyPr/>
          <a:lstStyle/>
          <a:p>
            <a:fld id="{F5A53FD8-0422-4375-B26F-B67A62FE89B8}" type="slidenum">
              <a:rPr lang="en-US" altLang="zh-CN"/>
              <a:pPr/>
              <a:t>10</a:t>
            </a:fld>
            <a:endParaRPr lang="en-US" altLang="zh-CN"/>
          </a:p>
        </p:txBody>
      </p:sp>
      <p:sp>
        <p:nvSpPr>
          <p:cNvPr id="32770" name="Rectangle 2"/>
          <p:cNvSpPr>
            <a:spLocks noGrp="1" noRot="1" noChangeAspect="1" noChangeArrowheads="1" noTextEdit="1"/>
          </p:cNvSpPr>
          <p:nvPr>
            <p:ph type="sldImg"/>
          </p:nvPr>
        </p:nvSpPr>
        <p:spPr>
          <a:ln/>
        </p:spPr>
      </p:sp>
      <p:sp>
        <p:nvSpPr>
          <p:cNvPr id="32771" name="Rectangle 3"/>
          <p:cNvSpPr>
            <a:spLocks noGrp="1" noChangeArrowheads="1"/>
          </p:cNvSpPr>
          <p:nvPr>
            <p:ph type="body" idx="1"/>
          </p:nvPr>
        </p:nvSpPr>
        <p:spPr>
          <a:noFill/>
          <a:ln/>
        </p:spPr>
        <p:txBody>
          <a:bodyPr/>
          <a:lstStyle/>
          <a:p>
            <a:pPr eaLnBrk="1" hangingPunct="1"/>
            <a:endParaRPr lang="zh-CN" altLang="zh-CN">
              <a:latin typeface="Arial" pitchFamily="34" charset="0"/>
            </a:endParaRPr>
          </a:p>
        </p:txBody>
      </p:sp>
    </p:spTree>
    <p:extLst>
      <p:ext uri="{BB962C8B-B14F-4D97-AF65-F5344CB8AC3E}">
        <p14:creationId xmlns:p14="http://schemas.microsoft.com/office/powerpoint/2010/main" val="36906380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FEAE4FFC-CFE3-406D-988A-A959F9C54F03}"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35A31779-4E83-4D6D-A039-B4F136BAEE9F}"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705FFAF7-D666-4AE3-8D66-2B0979B1CC43}"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F8F39807-61C9-40F7-ADE8-C3C66555B5EC}"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7B52457E-5E96-43C2-9847-946FA6B13A93}"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ln/>
        </p:spPr>
        <p:txBody>
          <a:bodyPr/>
          <a:lstStyle>
            <a:lvl1pPr>
              <a:defRPr/>
            </a:lvl1pPr>
          </a:lstStyle>
          <a:p>
            <a:pPr>
              <a:defRPr/>
            </a:pPr>
            <a:fld id="{9E5075DC-B38B-470E-8A9A-72C0684BC510}"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9" name="Rectangle 6"/>
          <p:cNvSpPr>
            <a:spLocks noGrp="1" noChangeArrowheads="1"/>
          </p:cNvSpPr>
          <p:nvPr>
            <p:ph type="sldNum" sz="quarter" idx="12"/>
          </p:nvPr>
        </p:nvSpPr>
        <p:spPr>
          <a:ln/>
        </p:spPr>
        <p:txBody>
          <a:bodyPr/>
          <a:lstStyle>
            <a:lvl1pPr>
              <a:defRPr/>
            </a:lvl1pPr>
          </a:lstStyle>
          <a:p>
            <a:pPr>
              <a:defRPr/>
            </a:pPr>
            <a:fld id="{A6055EC1-D2A4-47BC-B2BA-192BF45791E2}"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2"/>
          </p:nvPr>
        </p:nvSpPr>
        <p:spPr>
          <a:ln/>
        </p:spPr>
        <p:txBody>
          <a:bodyPr/>
          <a:lstStyle>
            <a:lvl1pPr>
              <a:defRPr/>
            </a:lvl1pPr>
          </a:lstStyle>
          <a:p>
            <a:pPr>
              <a:defRPr/>
            </a:pPr>
            <a:fld id="{602B2D89-9C7C-4E2C-BF5B-F4BCF6F87574}"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4" name="Rectangle 6"/>
          <p:cNvSpPr>
            <a:spLocks noGrp="1" noChangeArrowheads="1"/>
          </p:cNvSpPr>
          <p:nvPr>
            <p:ph type="sldNum" sz="quarter" idx="12"/>
          </p:nvPr>
        </p:nvSpPr>
        <p:spPr>
          <a:ln/>
        </p:spPr>
        <p:txBody>
          <a:bodyPr/>
          <a:lstStyle>
            <a:lvl1pPr>
              <a:defRPr/>
            </a:lvl1pPr>
          </a:lstStyle>
          <a:p>
            <a:pPr>
              <a:defRPr/>
            </a:pPr>
            <a:fld id="{49F0433F-244B-413D-8EB3-6E68C16F27DE}"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ln/>
        </p:spPr>
        <p:txBody>
          <a:bodyPr/>
          <a:lstStyle>
            <a:lvl1pPr>
              <a:defRPr/>
            </a:lvl1pPr>
          </a:lstStyle>
          <a:p>
            <a:pPr>
              <a:defRPr/>
            </a:pPr>
            <a:fld id="{1CC858DF-1F43-4709-85C5-BCE974AA04C4}"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ln/>
        </p:spPr>
        <p:txBody>
          <a:bodyPr/>
          <a:lstStyle>
            <a:lvl1pPr>
              <a:defRPr/>
            </a:lvl1pPr>
          </a:lstStyle>
          <a:p>
            <a:pPr>
              <a:defRPr/>
            </a:pPr>
            <a:fld id="{DC2473F6-8565-46DA-A48F-3F9A6B99C72B}"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Times" charset="0"/>
              </a:defRPr>
            </a:lvl1pPr>
          </a:lstStyle>
          <a:p>
            <a:pPr>
              <a:defRPr/>
            </a:pPr>
            <a:endParaRPr lang="zh-CN"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atin typeface="Times" charset="0"/>
              </a:defRPr>
            </a:lvl1pPr>
          </a:lstStyle>
          <a:p>
            <a:pPr>
              <a:defRPr/>
            </a:pPr>
            <a:endParaRPr lang="zh-CN"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atin typeface="Times" charset="0"/>
              </a:defRPr>
            </a:lvl1pPr>
          </a:lstStyle>
          <a:p>
            <a:pPr>
              <a:defRPr/>
            </a:pPr>
            <a:fld id="{CAEAA8E9-AED5-496B-B8B4-F78918D8DDFB}"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rtl="0" eaLnBrk="0" fontAlgn="base" hangingPunct="0">
        <a:spcBef>
          <a:spcPct val="0"/>
        </a:spcBef>
        <a:spcAft>
          <a:spcPct val="0"/>
        </a:spcAft>
        <a:defRPr sz="4400">
          <a:solidFill>
            <a:schemeClr val="tx2"/>
          </a:solidFill>
          <a:latin typeface="Times" charset="0"/>
        </a:defRPr>
      </a:lvl6pPr>
      <a:lvl7pPr marL="914400" algn="ctr" rtl="0" eaLnBrk="0" fontAlgn="base" hangingPunct="0">
        <a:spcBef>
          <a:spcPct val="0"/>
        </a:spcBef>
        <a:spcAft>
          <a:spcPct val="0"/>
        </a:spcAft>
        <a:defRPr sz="4400">
          <a:solidFill>
            <a:schemeClr val="tx2"/>
          </a:solidFill>
          <a:latin typeface="Times" charset="0"/>
        </a:defRPr>
      </a:lvl7pPr>
      <a:lvl8pPr marL="1371600" algn="ctr" rtl="0" eaLnBrk="0" fontAlgn="base" hangingPunct="0">
        <a:spcBef>
          <a:spcPct val="0"/>
        </a:spcBef>
        <a:spcAft>
          <a:spcPct val="0"/>
        </a:spcAft>
        <a:defRPr sz="4400">
          <a:solidFill>
            <a:schemeClr val="tx2"/>
          </a:solidFill>
          <a:latin typeface="Times" charset="0"/>
        </a:defRPr>
      </a:lvl8pPr>
      <a:lvl9pPr marL="1828800" algn="ctr" rtl="0" eaLnBrk="0" fontAlgn="base" hangingPunct="0">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image" Target="../media/image11.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16.emf"/><Relationship Id="rId4" Type="http://schemas.openxmlformats.org/officeDocument/2006/relationships/customXml" Target="../ink/ink1.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2.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accent2"/>
                </a:solidFill>
                <a:latin typeface="宋体" pitchFamily="2" charset="-122"/>
                <a:ea typeface="宋体" pitchFamily="2" charset="-122"/>
              </a:rPr>
              <a:t>第七章</a:t>
            </a:r>
            <a:r>
              <a:rPr lang="en-US" altLang="zh-CN" dirty="0">
                <a:solidFill>
                  <a:schemeClr val="accent2"/>
                </a:solidFill>
                <a:latin typeface="宋体" pitchFamily="2" charset="-122"/>
                <a:ea typeface="宋体" pitchFamily="2" charset="-122"/>
              </a:rPr>
              <a:t> </a:t>
            </a:r>
            <a:r>
              <a:rPr lang="zh-CN" altLang="en-US" dirty="0">
                <a:solidFill>
                  <a:schemeClr val="accent2"/>
                </a:solidFill>
                <a:latin typeface="宋体" pitchFamily="2" charset="-122"/>
                <a:ea typeface="宋体" pitchFamily="2" charset="-122"/>
              </a:rPr>
              <a:t>产品与服务外包</a:t>
            </a:r>
            <a:endParaRPr lang="zh-CN" altLang="en-US" dirty="0">
              <a:solidFill>
                <a:schemeClr val="accent2"/>
              </a:solidFill>
            </a:endParaRPr>
          </a:p>
        </p:txBody>
      </p:sp>
      <p:sp>
        <p:nvSpPr>
          <p:cNvPr id="3" name="内容占位符 2"/>
          <p:cNvSpPr>
            <a:spLocks noGrp="1"/>
          </p:cNvSpPr>
          <p:nvPr>
            <p:ph sz="half" idx="1"/>
          </p:nvPr>
        </p:nvSpPr>
        <p:spPr>
          <a:xfrm>
            <a:off x="685800" y="1981200"/>
            <a:ext cx="7743852" cy="4114800"/>
          </a:xfrm>
        </p:spPr>
        <p:txBody>
          <a:bodyPr/>
          <a:lstStyle/>
          <a:p>
            <a:pPr>
              <a:lnSpc>
                <a:spcPct val="150000"/>
              </a:lnSpc>
              <a:spcBef>
                <a:spcPct val="10000"/>
              </a:spcBef>
              <a:spcAft>
                <a:spcPct val="10000"/>
              </a:spcAft>
              <a:buNone/>
            </a:pPr>
            <a:r>
              <a:rPr lang="zh-CN" altLang="en-US" dirty="0">
                <a:solidFill>
                  <a:schemeClr val="accent2"/>
                </a:solidFill>
                <a:latin typeface="宋体" pitchFamily="2" charset="-122"/>
                <a:ea typeface="宋体" pitchFamily="2" charset="-122"/>
              </a:rPr>
              <a:t>前言</a:t>
            </a:r>
            <a:endParaRPr lang="en-US" altLang="zh-CN" dirty="0">
              <a:solidFill>
                <a:schemeClr val="accent2"/>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dirty="0">
                <a:solidFill>
                  <a:schemeClr val="accent2"/>
                </a:solidFill>
                <a:latin typeface="宋体" pitchFamily="2" charset="-122"/>
                <a:ea typeface="宋体" pitchFamily="2" charset="-122"/>
              </a:rPr>
              <a:t>一个外包模型；</a:t>
            </a:r>
            <a:endParaRPr lang="en-US" altLang="zh-CN" dirty="0">
              <a:solidFill>
                <a:schemeClr val="accent2"/>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dirty="0">
                <a:solidFill>
                  <a:schemeClr val="accent2"/>
                </a:solidFill>
                <a:latin typeface="宋体" pitchFamily="2" charset="-122"/>
                <a:ea typeface="宋体" pitchFamily="2" charset="-122"/>
              </a:rPr>
              <a:t>外包所得；</a:t>
            </a:r>
            <a:endParaRPr lang="en-US" altLang="zh-CN" dirty="0">
              <a:solidFill>
                <a:schemeClr val="accent2"/>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dirty="0">
                <a:solidFill>
                  <a:schemeClr val="accent2"/>
                </a:solidFill>
                <a:latin typeface="宋体" pitchFamily="2" charset="-122"/>
                <a:ea typeface="宋体" pitchFamily="2" charset="-122"/>
              </a:rPr>
              <a:t>服务外包；</a:t>
            </a:r>
            <a:endParaRPr lang="en-US" altLang="zh-CN" dirty="0">
              <a:solidFill>
                <a:schemeClr val="accent2"/>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a:solidFill>
                  <a:schemeClr val="accent2"/>
                </a:solidFill>
                <a:latin typeface="宋体" pitchFamily="2" charset="-122"/>
                <a:ea typeface="宋体" pitchFamily="2" charset="-122"/>
              </a:rPr>
              <a:t>结论 </a:t>
            </a:r>
            <a:r>
              <a:rPr lang="zh-CN" altLang="en-US" smtClean="0">
                <a:solidFill>
                  <a:schemeClr val="accent2"/>
                </a:solidFill>
                <a:latin typeface="宋体" pitchFamily="2" charset="-122"/>
                <a:ea typeface="宋体" pitchFamily="2" charset="-122"/>
              </a:rPr>
              <a:t> </a:t>
            </a:r>
            <a:endParaRPr lang="zh-CN" altLang="en-US" dirty="0">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Rectangle 5"/>
          <p:cNvSpPr>
            <a:spLocks noChangeArrowheads="1"/>
          </p:cNvSpPr>
          <p:nvPr/>
        </p:nvSpPr>
        <p:spPr bwMode="auto">
          <a:xfrm>
            <a:off x="609600" y="914400"/>
            <a:ext cx="7351712" cy="523220"/>
          </a:xfrm>
          <a:prstGeom prst="rect">
            <a:avLst/>
          </a:prstGeom>
          <a:noFill/>
          <a:ln w="9525" algn="ctr">
            <a:noFill/>
            <a:miter lim="800000"/>
            <a:headEnd/>
            <a:tailEnd/>
          </a:ln>
        </p:spPr>
        <p:txBody>
          <a:bodyPr>
            <a:spAutoFit/>
          </a:bodyPr>
          <a:lstStyle/>
          <a:p>
            <a:pPr>
              <a:spcBef>
                <a:spcPct val="20000"/>
              </a:spcBef>
            </a:pPr>
            <a:r>
              <a:rPr lang="zh-CN" altLang="en-US" sz="2800" dirty="0">
                <a:solidFill>
                  <a:schemeClr val="accent2"/>
                </a:solidFill>
                <a:ea typeface="宋体" pitchFamily="2" charset="-122"/>
              </a:rPr>
              <a:t>熟练工人相对需求</a:t>
            </a:r>
            <a:endParaRPr lang="en-US" altLang="zh-CN" sz="2800" dirty="0">
              <a:solidFill>
                <a:schemeClr val="accent2"/>
              </a:solidFill>
              <a:ea typeface="宋体" pitchFamily="2" charset="-122"/>
            </a:endParaRPr>
          </a:p>
        </p:txBody>
      </p:sp>
      <p:sp>
        <p:nvSpPr>
          <p:cNvPr id="31762" name="Rectangle 3"/>
          <p:cNvSpPr>
            <a:spLocks noGrp="1" noChangeArrowheads="1"/>
          </p:cNvSpPr>
          <p:nvPr>
            <p:ph type="title"/>
          </p:nvPr>
        </p:nvSpPr>
        <p:spPr>
          <a:xfrm>
            <a:off x="566738" y="0"/>
            <a:ext cx="8577262" cy="820738"/>
          </a:xfrm>
        </p:spPr>
        <p:txBody>
          <a:bodyPr/>
          <a:lstStyle/>
          <a:p>
            <a:r>
              <a:rPr lang="en-US" altLang="zh-CN" dirty="0">
                <a:solidFill>
                  <a:schemeClr val="accent2"/>
                </a:solidFill>
                <a:latin typeface="宋体" pitchFamily="2" charset="-122"/>
                <a:ea typeface="宋体" pitchFamily="2" charset="-122"/>
              </a:rPr>
              <a:t>1.</a:t>
            </a:r>
            <a:r>
              <a:rPr lang="zh-CN" altLang="en-US" dirty="0">
                <a:solidFill>
                  <a:schemeClr val="accent2"/>
                </a:solidFill>
                <a:latin typeface="宋体" pitchFamily="2" charset="-122"/>
                <a:ea typeface="宋体" pitchFamily="2" charset="-122"/>
              </a:rPr>
              <a:t>一个外包模型</a:t>
            </a:r>
            <a:endParaRPr lang="en-US" altLang="zh-CN" dirty="0">
              <a:solidFill>
                <a:schemeClr val="accent2"/>
              </a:solidFill>
              <a:latin typeface="宋体" pitchFamily="2" charset="-122"/>
              <a:ea typeface="宋体" pitchFamily="2" charset="-122"/>
            </a:endParaRPr>
          </a:p>
        </p:txBody>
      </p:sp>
      <p:pic>
        <p:nvPicPr>
          <p:cNvPr id="3074" name="Picture 2"/>
          <p:cNvPicPr>
            <a:picLocks noChangeAspect="1" noChangeArrowheads="1"/>
          </p:cNvPicPr>
          <p:nvPr/>
        </p:nvPicPr>
        <p:blipFill>
          <a:blip r:embed="rId3"/>
          <a:srcRect/>
          <a:stretch>
            <a:fillRect/>
          </a:stretch>
        </p:blipFill>
        <p:spPr bwMode="auto">
          <a:xfrm>
            <a:off x="642910" y="1571612"/>
            <a:ext cx="8072494" cy="4875686"/>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3795" name="Rectangle 3"/>
          <p:cNvSpPr>
            <a:spLocks noGrp="1" noChangeArrowheads="1"/>
          </p:cNvSpPr>
          <p:nvPr>
            <p:ph type="title"/>
          </p:nvPr>
        </p:nvSpPr>
        <p:spPr>
          <a:xfrm>
            <a:off x="566738" y="214290"/>
            <a:ext cx="8577262" cy="606448"/>
          </a:xfrm>
        </p:spPr>
        <p:txBody>
          <a:bodyPr/>
          <a:lstStyle/>
          <a:p>
            <a:r>
              <a:rPr lang="en-US" altLang="zh-CN" dirty="0">
                <a:solidFill>
                  <a:schemeClr val="accent2"/>
                </a:solidFill>
                <a:latin typeface="宋体" pitchFamily="2" charset="-122"/>
                <a:ea typeface="宋体" pitchFamily="2" charset="-122"/>
              </a:rPr>
              <a:t>1.</a:t>
            </a:r>
            <a:r>
              <a:rPr lang="zh-CN" altLang="en-US" dirty="0">
                <a:solidFill>
                  <a:schemeClr val="accent2"/>
                </a:solidFill>
                <a:latin typeface="宋体" pitchFamily="2" charset="-122"/>
                <a:ea typeface="宋体" pitchFamily="2" charset="-122"/>
              </a:rPr>
              <a:t>一个外包模型</a:t>
            </a:r>
            <a:endParaRPr lang="en-US" altLang="zh-CN" dirty="0">
              <a:solidFill>
                <a:schemeClr val="accent2"/>
              </a:solidFill>
              <a:latin typeface="宋体" pitchFamily="2" charset="-122"/>
              <a:ea typeface="宋体" pitchFamily="2" charset="-122"/>
            </a:endParaRPr>
          </a:p>
        </p:txBody>
      </p:sp>
      <p:sp>
        <p:nvSpPr>
          <p:cNvPr id="33796" name="Rectangle 5"/>
          <p:cNvSpPr>
            <a:spLocks noChangeArrowheads="1"/>
          </p:cNvSpPr>
          <p:nvPr/>
        </p:nvSpPr>
        <p:spPr bwMode="auto">
          <a:xfrm>
            <a:off x="566738" y="820738"/>
            <a:ext cx="7351712" cy="523220"/>
          </a:xfrm>
          <a:prstGeom prst="rect">
            <a:avLst/>
          </a:prstGeom>
          <a:noFill/>
          <a:ln w="9525" algn="ctr">
            <a:noFill/>
            <a:miter lim="800000"/>
            <a:headEnd/>
            <a:tailEnd/>
          </a:ln>
        </p:spPr>
        <p:txBody>
          <a:bodyPr>
            <a:spAutoFit/>
          </a:bodyPr>
          <a:lstStyle/>
          <a:p>
            <a:pPr>
              <a:spcBef>
                <a:spcPct val="20000"/>
              </a:spcBef>
            </a:pPr>
            <a:r>
              <a:rPr lang="zh-CN" altLang="en-US" sz="2800" dirty="0">
                <a:solidFill>
                  <a:schemeClr val="accent2"/>
                </a:solidFill>
                <a:ea typeface="宋体" pitchFamily="2" charset="-122"/>
              </a:rPr>
              <a:t>贸易成本改变</a:t>
            </a:r>
            <a:endParaRPr lang="en-US" altLang="zh-CN" sz="2800" dirty="0">
              <a:solidFill>
                <a:schemeClr val="accent2"/>
              </a:solidFill>
              <a:ea typeface="宋体" pitchFamily="2" charset="-122"/>
            </a:endParaRPr>
          </a:p>
        </p:txBody>
      </p:sp>
      <p:sp>
        <p:nvSpPr>
          <p:cNvPr id="16" name="Rectangle 6"/>
          <p:cNvSpPr>
            <a:spLocks noChangeArrowheads="1"/>
          </p:cNvSpPr>
          <p:nvPr/>
        </p:nvSpPr>
        <p:spPr bwMode="auto">
          <a:xfrm>
            <a:off x="533400" y="1371600"/>
            <a:ext cx="7947025" cy="461665"/>
          </a:xfrm>
          <a:prstGeom prst="rect">
            <a:avLst/>
          </a:prstGeom>
          <a:noFill/>
          <a:ln w="9525" algn="ctr">
            <a:noFill/>
            <a:miter lim="800000"/>
            <a:headEnd/>
            <a:tailEnd/>
          </a:ln>
        </p:spPr>
        <p:txBody>
          <a:bodyPr>
            <a:spAutoFit/>
          </a:bodyPr>
          <a:lstStyle/>
          <a:p>
            <a:pPr>
              <a:spcBef>
                <a:spcPct val="10000"/>
              </a:spcBef>
              <a:spcAft>
                <a:spcPct val="10000"/>
              </a:spcAft>
            </a:pPr>
            <a:r>
              <a:rPr lang="zh-CN" altLang="en-US" sz="2400" dirty="0">
                <a:solidFill>
                  <a:schemeClr val="accent2"/>
                </a:solidFill>
                <a:ea typeface="宋体" pitchFamily="2" charset="-122"/>
              </a:rPr>
              <a:t>母国劳动需求及相对工资变动</a:t>
            </a:r>
            <a:endParaRPr lang="en-US" altLang="zh-CN" sz="2400" dirty="0">
              <a:solidFill>
                <a:schemeClr val="accent2"/>
              </a:solidFill>
              <a:ea typeface="宋体" pitchFamily="2" charset="-122"/>
            </a:endParaRPr>
          </a:p>
        </p:txBody>
      </p:sp>
      <p:sp>
        <p:nvSpPr>
          <p:cNvPr id="27" name="Rectangle 26"/>
          <p:cNvSpPr>
            <a:spLocks noChangeArrowheads="1"/>
          </p:cNvSpPr>
          <p:nvPr/>
        </p:nvSpPr>
        <p:spPr bwMode="auto">
          <a:xfrm>
            <a:off x="500034" y="5786454"/>
            <a:ext cx="8043862" cy="857256"/>
          </a:xfrm>
          <a:prstGeom prst="rect">
            <a:avLst/>
          </a:prstGeom>
          <a:noFill/>
          <a:ln w="9525">
            <a:noFill/>
            <a:miter lim="800000"/>
            <a:headEnd/>
            <a:tailEnd/>
          </a:ln>
        </p:spPr>
        <p:txBody>
          <a:bodyPr/>
          <a:lstStyle/>
          <a:p>
            <a:pPr>
              <a:spcBef>
                <a:spcPct val="10000"/>
              </a:spcBef>
              <a:spcAft>
                <a:spcPct val="10000"/>
              </a:spcAft>
            </a:pPr>
            <a:r>
              <a:rPr lang="zh-CN" altLang="en-US" sz="2400" dirty="0">
                <a:solidFill>
                  <a:schemeClr val="accent2"/>
                </a:solidFill>
                <a:ea typeface="宋体" pitchFamily="2" charset="-122"/>
              </a:rPr>
              <a:t>当外国的资本成本或贸易成本下降时，对母国企业而言，其会将将产品价值链中更多的业务转移到国外。</a:t>
            </a:r>
            <a:endParaRPr lang="en-US" altLang="zh-CN" sz="2400" dirty="0">
              <a:solidFill>
                <a:schemeClr val="accent2"/>
              </a:solidFill>
              <a:ea typeface="宋体" pitchFamily="2" charset="-122"/>
            </a:endParaRPr>
          </a:p>
        </p:txBody>
      </p:sp>
      <p:pic>
        <p:nvPicPr>
          <p:cNvPr id="4098" name="Picture 2"/>
          <p:cNvPicPr>
            <a:picLocks noChangeAspect="1" noChangeArrowheads="1"/>
          </p:cNvPicPr>
          <p:nvPr/>
        </p:nvPicPr>
        <p:blipFill>
          <a:blip r:embed="rId3"/>
          <a:srcRect/>
          <a:stretch>
            <a:fillRect/>
          </a:stretch>
        </p:blipFill>
        <p:spPr bwMode="auto">
          <a:xfrm>
            <a:off x="285720" y="1928802"/>
            <a:ext cx="8429684" cy="3714776"/>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wipe(left)">
                                      <p:cBhvr>
                                        <p:cTn id="11" dur="500"/>
                                        <p:tgtEl>
                                          <p:spTgt spid="2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27" grpId="0" build="p" bldLvl="2"/>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843" name="Rectangle 3"/>
          <p:cNvSpPr>
            <a:spLocks noGrp="1" noChangeArrowheads="1"/>
          </p:cNvSpPr>
          <p:nvPr>
            <p:ph type="title"/>
          </p:nvPr>
        </p:nvSpPr>
        <p:spPr>
          <a:xfrm>
            <a:off x="357158" y="142852"/>
            <a:ext cx="8577262" cy="820738"/>
          </a:xfrm>
        </p:spPr>
        <p:txBody>
          <a:bodyPr/>
          <a:lstStyle/>
          <a:p>
            <a:r>
              <a:rPr lang="en-US" altLang="zh-CN" dirty="0">
                <a:solidFill>
                  <a:schemeClr val="accent2"/>
                </a:solidFill>
                <a:latin typeface="宋体" pitchFamily="2" charset="-122"/>
                <a:ea typeface="宋体" pitchFamily="2" charset="-122"/>
              </a:rPr>
              <a:t>1.</a:t>
            </a:r>
            <a:r>
              <a:rPr lang="zh-CN" altLang="en-US" dirty="0">
                <a:solidFill>
                  <a:schemeClr val="accent2"/>
                </a:solidFill>
                <a:latin typeface="宋体" pitchFamily="2" charset="-122"/>
                <a:ea typeface="宋体" pitchFamily="2" charset="-122"/>
              </a:rPr>
              <a:t>一个外包模型</a:t>
            </a:r>
            <a:endParaRPr lang="en-US" altLang="zh-CN" dirty="0">
              <a:solidFill>
                <a:schemeClr val="accent2"/>
              </a:solidFill>
              <a:latin typeface="宋体" pitchFamily="2" charset="-122"/>
              <a:ea typeface="宋体" pitchFamily="2" charset="-122"/>
            </a:endParaRPr>
          </a:p>
        </p:txBody>
      </p:sp>
      <p:sp>
        <p:nvSpPr>
          <p:cNvPr id="16" name="Rectangle 6"/>
          <p:cNvSpPr>
            <a:spLocks noChangeArrowheads="1"/>
          </p:cNvSpPr>
          <p:nvPr/>
        </p:nvSpPr>
        <p:spPr bwMode="auto">
          <a:xfrm>
            <a:off x="609600" y="990600"/>
            <a:ext cx="7947025" cy="523220"/>
          </a:xfrm>
          <a:prstGeom prst="rect">
            <a:avLst/>
          </a:prstGeom>
          <a:noFill/>
          <a:ln w="9525" algn="ctr">
            <a:noFill/>
            <a:miter lim="800000"/>
            <a:headEnd/>
            <a:tailEnd/>
          </a:ln>
        </p:spPr>
        <p:txBody>
          <a:bodyPr>
            <a:spAutoFit/>
          </a:bodyPr>
          <a:lstStyle/>
          <a:p>
            <a:pPr>
              <a:spcBef>
                <a:spcPct val="10000"/>
              </a:spcBef>
              <a:spcAft>
                <a:spcPct val="10000"/>
              </a:spcAft>
            </a:pPr>
            <a:r>
              <a:rPr lang="zh-CN" altLang="en-US" sz="2800" dirty="0">
                <a:solidFill>
                  <a:schemeClr val="accent2"/>
                </a:solidFill>
                <a:ea typeface="宋体" pitchFamily="2" charset="-122"/>
              </a:rPr>
              <a:t>母国劳动需求及相对工资变动</a:t>
            </a:r>
            <a:endParaRPr lang="en-US" altLang="zh-CN" sz="2800" dirty="0">
              <a:solidFill>
                <a:schemeClr val="accent2"/>
              </a:solidFill>
              <a:ea typeface="宋体" pitchFamily="2" charset="-122"/>
            </a:endParaRPr>
          </a:p>
        </p:txBody>
      </p:sp>
      <p:sp>
        <p:nvSpPr>
          <p:cNvPr id="27" name="Rectangle 26"/>
          <p:cNvSpPr>
            <a:spLocks noChangeArrowheads="1"/>
          </p:cNvSpPr>
          <p:nvPr/>
        </p:nvSpPr>
        <p:spPr bwMode="auto">
          <a:xfrm>
            <a:off x="5062538" y="1641475"/>
            <a:ext cx="3795712" cy="3722688"/>
          </a:xfrm>
          <a:prstGeom prst="rect">
            <a:avLst/>
          </a:prstGeom>
          <a:noFill/>
          <a:ln w="9525">
            <a:noFill/>
            <a:miter lim="800000"/>
            <a:headEnd/>
            <a:tailEnd/>
          </a:ln>
        </p:spPr>
        <p:txBody>
          <a:bodyPr/>
          <a:lstStyle/>
          <a:p>
            <a:pPr>
              <a:spcBef>
                <a:spcPct val="10000"/>
              </a:spcBef>
              <a:spcAft>
                <a:spcPct val="10000"/>
              </a:spcAft>
            </a:pPr>
            <a:r>
              <a:rPr lang="zh-CN" altLang="en-US" sz="2400" dirty="0">
                <a:solidFill>
                  <a:schemeClr val="accent2"/>
                </a:solidFill>
                <a:ea typeface="宋体" pitchFamily="2" charset="-122"/>
              </a:rPr>
              <a:t>当技术密集度最低的活动被外包时，母国对熟练劳动的相对需求增加了；</a:t>
            </a:r>
            <a:endParaRPr lang="en-US" altLang="zh-CN" sz="2400" dirty="0">
              <a:solidFill>
                <a:schemeClr val="accent2"/>
              </a:solidFill>
              <a:ea typeface="宋体" pitchFamily="2" charset="-122"/>
            </a:endParaRPr>
          </a:p>
          <a:p>
            <a:pPr>
              <a:spcBef>
                <a:spcPct val="10000"/>
              </a:spcBef>
              <a:spcAft>
                <a:spcPct val="10000"/>
              </a:spcAft>
            </a:pPr>
            <a:r>
              <a:rPr lang="zh-CN" altLang="en-US" sz="2400" dirty="0">
                <a:solidFill>
                  <a:schemeClr val="accent2"/>
                </a:solidFill>
                <a:ea typeface="宋体" pitchFamily="2" charset="-122"/>
              </a:rPr>
              <a:t>相对熟练劳动需求曲线会向右移动，导致均衡点由</a:t>
            </a:r>
            <a:r>
              <a:rPr lang="en-US" altLang="zh-CN" sz="2400" dirty="0">
                <a:solidFill>
                  <a:schemeClr val="accent2"/>
                </a:solidFill>
                <a:ea typeface="宋体" pitchFamily="2" charset="-122"/>
              </a:rPr>
              <a:t>A</a:t>
            </a:r>
            <a:r>
              <a:rPr lang="zh-CN" altLang="en-US" sz="2400" dirty="0">
                <a:solidFill>
                  <a:schemeClr val="accent2"/>
                </a:solidFill>
                <a:ea typeface="宋体" pitchFamily="2" charset="-122"/>
              </a:rPr>
              <a:t>到</a:t>
            </a:r>
            <a:r>
              <a:rPr lang="en-US" altLang="zh-CN" sz="2400" dirty="0">
                <a:solidFill>
                  <a:schemeClr val="accent2"/>
                </a:solidFill>
                <a:ea typeface="宋体" pitchFamily="2" charset="-122"/>
              </a:rPr>
              <a:t>B</a:t>
            </a:r>
            <a:r>
              <a:rPr lang="zh-CN" altLang="en-US" sz="2400" dirty="0">
                <a:solidFill>
                  <a:schemeClr val="accent2"/>
                </a:solidFill>
                <a:ea typeface="宋体" pitchFamily="2" charset="-122"/>
              </a:rPr>
              <a:t>；</a:t>
            </a:r>
            <a:endParaRPr lang="en-US" altLang="zh-CN" sz="2400" dirty="0">
              <a:solidFill>
                <a:schemeClr val="accent2"/>
              </a:solidFill>
              <a:ea typeface="宋体" pitchFamily="2" charset="-122"/>
            </a:endParaRPr>
          </a:p>
          <a:p>
            <a:pPr>
              <a:spcBef>
                <a:spcPct val="10000"/>
              </a:spcBef>
              <a:spcAft>
                <a:spcPct val="10000"/>
              </a:spcAft>
            </a:pPr>
            <a:r>
              <a:rPr lang="zh-CN" altLang="en-US" sz="2400" b="1" u="sng" dirty="0">
                <a:solidFill>
                  <a:srgbClr val="FF0000"/>
                </a:solidFill>
                <a:ea typeface="宋体" pitchFamily="2" charset="-122"/>
              </a:rPr>
              <a:t>熟练劳动的相对工资提高</a:t>
            </a:r>
            <a:r>
              <a:rPr lang="en-US" altLang="zh-CN" sz="2400" dirty="0">
                <a:ea typeface="宋体" pitchFamily="2" charset="-122"/>
              </a:rPr>
              <a:t>. </a:t>
            </a:r>
          </a:p>
        </p:txBody>
      </p:sp>
      <p:pic>
        <p:nvPicPr>
          <p:cNvPr id="5122" name="Picture 2"/>
          <p:cNvPicPr>
            <a:picLocks noChangeAspect="1" noChangeArrowheads="1"/>
          </p:cNvPicPr>
          <p:nvPr/>
        </p:nvPicPr>
        <p:blipFill>
          <a:blip r:embed="rId3"/>
          <a:srcRect/>
          <a:stretch>
            <a:fillRect/>
          </a:stretch>
        </p:blipFill>
        <p:spPr bwMode="auto">
          <a:xfrm>
            <a:off x="285720" y="1500173"/>
            <a:ext cx="4429156" cy="5121539"/>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7">
                                            <p:txEl>
                                              <p:pRg st="0" end="0"/>
                                            </p:txEl>
                                          </p:spTgt>
                                        </p:tgtEl>
                                        <p:attrNameLst>
                                          <p:attrName>style.visibility</p:attrName>
                                        </p:attrNameLst>
                                      </p:cBhvr>
                                      <p:to>
                                        <p:strVal val="visible"/>
                                      </p:to>
                                    </p:set>
                                    <p:animEffect transition="in" filter="wipe(left)">
                                      <p:cBhvr>
                                        <p:cTn id="11" dur="500"/>
                                        <p:tgtEl>
                                          <p:spTgt spid="27">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7">
                                            <p:txEl>
                                              <p:pRg st="1" end="1"/>
                                            </p:txEl>
                                          </p:spTgt>
                                        </p:tgtEl>
                                        <p:attrNameLst>
                                          <p:attrName>style.visibility</p:attrName>
                                        </p:attrNameLst>
                                      </p:cBhvr>
                                      <p:to>
                                        <p:strVal val="visible"/>
                                      </p:to>
                                    </p:set>
                                    <p:animEffect transition="in" filter="wipe(left)">
                                      <p:cBhvr>
                                        <p:cTn id="15" dur="500"/>
                                        <p:tgtEl>
                                          <p:spTgt spid="27">
                                            <p:txEl>
                                              <p:pRg st="1" end="1"/>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27">
                                            <p:txEl>
                                              <p:pRg st="2" end="2"/>
                                            </p:txEl>
                                          </p:spTgt>
                                        </p:tgtEl>
                                        <p:attrNameLst>
                                          <p:attrName>style.visibility</p:attrName>
                                        </p:attrNameLst>
                                      </p:cBhvr>
                                      <p:to>
                                        <p:strVal val="visible"/>
                                      </p:to>
                                    </p:set>
                                    <p:animEffect transition="in" filter="wipe(left)">
                                      <p:cBhvr>
                                        <p:cTn id="19" dur="500"/>
                                        <p:tgtEl>
                                          <p:spTgt spid="2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27" grpId="0" build="p" bldLvl="2"/>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7891" name="Rectangle 3"/>
          <p:cNvSpPr>
            <a:spLocks noGrp="1" noChangeArrowheads="1"/>
          </p:cNvSpPr>
          <p:nvPr>
            <p:ph type="title"/>
          </p:nvPr>
        </p:nvSpPr>
        <p:spPr>
          <a:xfrm>
            <a:off x="357158" y="142852"/>
            <a:ext cx="8577262" cy="677886"/>
          </a:xfrm>
        </p:spPr>
        <p:txBody>
          <a:bodyPr/>
          <a:lstStyle/>
          <a:p>
            <a:r>
              <a:rPr lang="en-US" altLang="zh-CN" dirty="0">
                <a:solidFill>
                  <a:schemeClr val="accent2"/>
                </a:solidFill>
                <a:latin typeface="宋体" pitchFamily="2" charset="-122"/>
                <a:ea typeface="宋体" pitchFamily="2" charset="-122"/>
              </a:rPr>
              <a:t>1.</a:t>
            </a:r>
            <a:r>
              <a:rPr lang="zh-CN" altLang="en-US" dirty="0">
                <a:solidFill>
                  <a:schemeClr val="accent2"/>
                </a:solidFill>
                <a:latin typeface="宋体" pitchFamily="2" charset="-122"/>
                <a:ea typeface="宋体" pitchFamily="2" charset="-122"/>
              </a:rPr>
              <a:t>一个外包模型</a:t>
            </a:r>
            <a:endParaRPr lang="en-US" altLang="zh-CN" dirty="0">
              <a:solidFill>
                <a:schemeClr val="accent2"/>
              </a:solidFill>
              <a:latin typeface="宋体" pitchFamily="2" charset="-122"/>
              <a:ea typeface="宋体" pitchFamily="2" charset="-122"/>
            </a:endParaRPr>
          </a:p>
        </p:txBody>
      </p:sp>
      <p:sp>
        <p:nvSpPr>
          <p:cNvPr id="37892" name="Rectangle 6"/>
          <p:cNvSpPr>
            <a:spLocks noChangeArrowheads="1"/>
          </p:cNvSpPr>
          <p:nvPr/>
        </p:nvSpPr>
        <p:spPr bwMode="auto">
          <a:xfrm>
            <a:off x="566738" y="820738"/>
            <a:ext cx="7947025" cy="523220"/>
          </a:xfrm>
          <a:prstGeom prst="rect">
            <a:avLst/>
          </a:prstGeom>
          <a:noFill/>
          <a:ln w="9525" algn="ctr">
            <a:noFill/>
            <a:miter lim="800000"/>
            <a:headEnd/>
            <a:tailEnd/>
          </a:ln>
        </p:spPr>
        <p:txBody>
          <a:bodyPr>
            <a:spAutoFit/>
          </a:bodyPr>
          <a:lstStyle/>
          <a:p>
            <a:pPr>
              <a:spcBef>
                <a:spcPct val="10000"/>
              </a:spcBef>
              <a:spcAft>
                <a:spcPct val="10000"/>
              </a:spcAft>
            </a:pPr>
            <a:r>
              <a:rPr lang="zh-CN" altLang="en-US" sz="2800" dirty="0">
                <a:solidFill>
                  <a:schemeClr val="accent2"/>
                </a:solidFill>
                <a:ea typeface="宋体" pitchFamily="2" charset="-122"/>
              </a:rPr>
              <a:t>外国劳动需求及相对工资变动</a:t>
            </a:r>
            <a:endParaRPr lang="en-US" altLang="zh-CN" sz="2800" dirty="0">
              <a:solidFill>
                <a:schemeClr val="accent2"/>
              </a:solidFill>
              <a:ea typeface="宋体" pitchFamily="2" charset="-122"/>
            </a:endParaRPr>
          </a:p>
        </p:txBody>
      </p:sp>
      <p:sp>
        <p:nvSpPr>
          <p:cNvPr id="27" name="Rectangle 26"/>
          <p:cNvSpPr>
            <a:spLocks noChangeArrowheads="1"/>
          </p:cNvSpPr>
          <p:nvPr/>
        </p:nvSpPr>
        <p:spPr bwMode="auto">
          <a:xfrm>
            <a:off x="5062538" y="1641475"/>
            <a:ext cx="4081462" cy="3722688"/>
          </a:xfrm>
          <a:prstGeom prst="rect">
            <a:avLst/>
          </a:prstGeom>
          <a:noFill/>
          <a:ln w="9525">
            <a:noFill/>
            <a:miter lim="800000"/>
            <a:headEnd/>
            <a:tailEnd/>
          </a:ln>
        </p:spPr>
        <p:txBody>
          <a:bodyPr/>
          <a:lstStyle/>
          <a:p>
            <a:pPr>
              <a:spcBef>
                <a:spcPct val="10000"/>
              </a:spcBef>
              <a:spcAft>
                <a:spcPct val="10000"/>
              </a:spcAft>
            </a:pPr>
            <a:r>
              <a:rPr lang="zh-CN" altLang="en-US" sz="2400" dirty="0">
                <a:solidFill>
                  <a:schemeClr val="accent2"/>
                </a:solidFill>
                <a:ea typeface="宋体" pitchFamily="2" charset="-122"/>
              </a:rPr>
              <a:t>新外包业务提高了外国对熟练劳动的相对需求；</a:t>
            </a:r>
            <a:endParaRPr lang="en-US" altLang="zh-CN" sz="2400" dirty="0">
              <a:solidFill>
                <a:schemeClr val="accent2"/>
              </a:solidFill>
              <a:ea typeface="宋体" pitchFamily="2" charset="-122"/>
            </a:endParaRPr>
          </a:p>
          <a:p>
            <a:pPr>
              <a:spcBef>
                <a:spcPct val="10000"/>
              </a:spcBef>
              <a:spcAft>
                <a:spcPct val="10000"/>
              </a:spcAft>
            </a:pPr>
            <a:endParaRPr lang="en-US" altLang="zh-CN" sz="2400" dirty="0">
              <a:solidFill>
                <a:schemeClr val="accent2"/>
              </a:solidFill>
              <a:ea typeface="宋体" pitchFamily="2" charset="-122"/>
            </a:endParaRPr>
          </a:p>
          <a:p>
            <a:pPr>
              <a:spcBef>
                <a:spcPct val="10000"/>
              </a:spcBef>
              <a:spcAft>
                <a:spcPct val="10000"/>
              </a:spcAft>
            </a:pPr>
            <a:r>
              <a:rPr lang="zh-CN" altLang="en-US" sz="2400" dirty="0">
                <a:solidFill>
                  <a:schemeClr val="accent2"/>
                </a:solidFill>
                <a:ea typeface="宋体" pitchFamily="2" charset="-122"/>
              </a:rPr>
              <a:t>相对熟练劳动需求曲线会向右移动，导致均衡点由</a:t>
            </a:r>
            <a:r>
              <a:rPr lang="en-US" altLang="zh-CN" sz="2400" dirty="0">
                <a:solidFill>
                  <a:schemeClr val="accent2"/>
                </a:solidFill>
                <a:ea typeface="宋体" pitchFamily="2" charset="-122"/>
              </a:rPr>
              <a:t>A</a:t>
            </a:r>
            <a:r>
              <a:rPr lang="zh-CN" altLang="en-US" sz="2400" dirty="0">
                <a:solidFill>
                  <a:schemeClr val="accent2"/>
                </a:solidFill>
                <a:ea typeface="宋体" pitchFamily="2" charset="-122"/>
              </a:rPr>
              <a:t>*到</a:t>
            </a:r>
            <a:r>
              <a:rPr lang="en-US" altLang="zh-CN" sz="2400" dirty="0">
                <a:solidFill>
                  <a:schemeClr val="accent2"/>
                </a:solidFill>
                <a:ea typeface="宋体" pitchFamily="2" charset="-122"/>
              </a:rPr>
              <a:t>B</a:t>
            </a:r>
            <a:r>
              <a:rPr lang="zh-CN" altLang="en-US" sz="2400" dirty="0">
                <a:solidFill>
                  <a:schemeClr val="accent2"/>
                </a:solidFill>
                <a:ea typeface="宋体" pitchFamily="2" charset="-122"/>
              </a:rPr>
              <a:t>*；</a:t>
            </a:r>
            <a:endParaRPr lang="en-US" altLang="zh-CN" sz="2400" dirty="0">
              <a:solidFill>
                <a:schemeClr val="accent2"/>
              </a:solidFill>
              <a:ea typeface="宋体" pitchFamily="2" charset="-122"/>
            </a:endParaRPr>
          </a:p>
          <a:p>
            <a:pPr>
              <a:spcBef>
                <a:spcPct val="10000"/>
              </a:spcBef>
              <a:spcAft>
                <a:spcPct val="10000"/>
              </a:spcAft>
            </a:pPr>
            <a:r>
              <a:rPr lang="zh-CN" altLang="en-US" sz="2400" dirty="0">
                <a:solidFill>
                  <a:schemeClr val="accent2"/>
                </a:solidFill>
                <a:ea typeface="宋体" pitchFamily="2" charset="-122"/>
              </a:rPr>
              <a:t>熟练劳动的相对工资提高；</a:t>
            </a:r>
            <a:r>
              <a:rPr lang="en-US" altLang="zh-CN" sz="2400" dirty="0">
                <a:solidFill>
                  <a:schemeClr val="accent2"/>
                </a:solidFill>
                <a:ea typeface="宋体" pitchFamily="2" charset="-122"/>
              </a:rPr>
              <a:t> </a:t>
            </a:r>
          </a:p>
        </p:txBody>
      </p:sp>
      <p:pic>
        <p:nvPicPr>
          <p:cNvPr id="6146" name="Picture 2"/>
          <p:cNvPicPr>
            <a:picLocks noChangeAspect="1" noChangeArrowheads="1"/>
          </p:cNvPicPr>
          <p:nvPr/>
        </p:nvPicPr>
        <p:blipFill>
          <a:blip r:embed="rId3"/>
          <a:srcRect/>
          <a:stretch>
            <a:fillRect/>
          </a:stretch>
        </p:blipFill>
        <p:spPr bwMode="auto">
          <a:xfrm>
            <a:off x="285720" y="1428736"/>
            <a:ext cx="4714908" cy="5236686"/>
          </a:xfrm>
          <a:prstGeom prst="rect">
            <a:avLst/>
          </a:prstGeom>
          <a:noFill/>
          <a:ln w="9525">
            <a:noFill/>
            <a:miter lim="800000"/>
            <a:headEnd/>
            <a:tailEnd/>
          </a:ln>
          <a:effectLst/>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srcRect/>
          <a:stretch>
            <a:fillRect/>
          </a:stretch>
        </p:blipFill>
        <p:spPr bwMode="auto">
          <a:xfrm>
            <a:off x="214282" y="357166"/>
            <a:ext cx="8701405" cy="6143668"/>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214290"/>
            <a:ext cx="8577262" cy="606448"/>
          </a:xfrm>
        </p:spPr>
        <p:txBody>
          <a:bodyPr/>
          <a:lstStyle/>
          <a:p>
            <a:r>
              <a:rPr lang="en-US" dirty="0">
                <a:solidFill>
                  <a:schemeClr val="accent2"/>
                </a:solidFill>
                <a:latin typeface="宋体" pitchFamily="2" charset="-122"/>
                <a:ea typeface="宋体" pitchFamily="2" charset="-122"/>
              </a:rPr>
              <a:t>1.</a:t>
            </a:r>
            <a:r>
              <a:rPr lang="zh-CN" altLang="en-US" dirty="0">
                <a:solidFill>
                  <a:schemeClr val="accent2"/>
                </a:solidFill>
                <a:latin typeface="宋体" pitchFamily="2" charset="-122"/>
                <a:ea typeface="宋体" pitchFamily="2" charset="-122"/>
              </a:rPr>
              <a:t>一个外包模型</a:t>
            </a:r>
            <a:endParaRPr lang="en-US" dirty="0">
              <a:solidFill>
                <a:schemeClr val="accent2"/>
              </a:solidFill>
              <a:latin typeface="宋体" pitchFamily="2" charset="-122"/>
              <a:ea typeface="宋体" pitchFamily="2" charset="-122"/>
            </a:endParaRPr>
          </a:p>
        </p:txBody>
      </p:sp>
      <p:sp>
        <p:nvSpPr>
          <p:cNvPr id="25" name="Rectangle 24"/>
          <p:cNvSpPr>
            <a:spLocks noChangeArrowheads="1"/>
          </p:cNvSpPr>
          <p:nvPr/>
        </p:nvSpPr>
        <p:spPr bwMode="auto">
          <a:xfrm>
            <a:off x="533400" y="1219200"/>
            <a:ext cx="7705725" cy="4829014"/>
          </a:xfrm>
          <a:prstGeom prst="rect">
            <a:avLst/>
          </a:prstGeom>
          <a:noFill/>
          <a:ln w="9525">
            <a:noFill/>
            <a:miter lim="800000"/>
            <a:headEnd/>
            <a:tailEnd/>
          </a:ln>
        </p:spPr>
        <p:txBody>
          <a:bodyPr>
            <a:spAutoFit/>
          </a:bodyPr>
          <a:lstStyle/>
          <a:p>
            <a:pPr>
              <a:lnSpc>
                <a:spcPct val="150000"/>
              </a:lnSpc>
              <a:spcBef>
                <a:spcPct val="10000"/>
              </a:spcBef>
              <a:spcAft>
                <a:spcPct val="10000"/>
              </a:spcAft>
              <a:buFont typeface="Wingdings" pitchFamily="2" charset="2"/>
              <a:buChar char="u"/>
            </a:pPr>
            <a:r>
              <a:rPr lang="zh-CN" altLang="en-US" sz="2400" dirty="0">
                <a:solidFill>
                  <a:schemeClr val="accent2"/>
                </a:solidFill>
                <a:latin typeface="宋体" pitchFamily="2" charset="-122"/>
                <a:ea typeface="宋体" pitchFamily="2" charset="-122"/>
              </a:rPr>
              <a:t>小结</a:t>
            </a:r>
            <a:endParaRPr lang="en-US" altLang="zh-CN" sz="2400" dirty="0">
              <a:solidFill>
                <a:schemeClr val="accent2"/>
              </a:solidFill>
              <a:latin typeface="宋体" pitchFamily="2" charset="-122"/>
              <a:ea typeface="宋体" pitchFamily="2" charset="-122"/>
            </a:endParaRPr>
          </a:p>
          <a:p>
            <a:pPr marL="457200" lvl="2">
              <a:lnSpc>
                <a:spcPct val="150000"/>
              </a:lnSpc>
              <a:spcBef>
                <a:spcPct val="10000"/>
              </a:spcBef>
              <a:spcAft>
                <a:spcPct val="10000"/>
              </a:spcAft>
              <a:buFont typeface="Wingdings" pitchFamily="2" charset="2"/>
              <a:buChar char="p"/>
            </a:pPr>
            <a:r>
              <a:rPr lang="zh-CN" altLang="en-US" sz="2000" dirty="0">
                <a:solidFill>
                  <a:schemeClr val="accent2"/>
                </a:solidFill>
                <a:latin typeface="宋体" pitchFamily="2" charset="-122"/>
                <a:ea typeface="宋体" pitchFamily="2" charset="-122"/>
              </a:rPr>
              <a:t>外包活动的增加，会导致两国熟练工人的相对工资提高，非熟练工人的相对工资下降；</a:t>
            </a:r>
            <a:endParaRPr lang="en-US" altLang="zh-CN" sz="2000" dirty="0">
              <a:solidFill>
                <a:schemeClr val="accent2"/>
              </a:solidFill>
              <a:latin typeface="宋体" pitchFamily="2" charset="-122"/>
              <a:ea typeface="宋体" pitchFamily="2" charset="-122"/>
            </a:endParaRPr>
          </a:p>
          <a:p>
            <a:pPr marL="457200" lvl="2">
              <a:lnSpc>
                <a:spcPct val="150000"/>
              </a:lnSpc>
              <a:spcBef>
                <a:spcPct val="10000"/>
              </a:spcBef>
              <a:spcAft>
                <a:spcPct val="10000"/>
              </a:spcAft>
              <a:buFont typeface="Wingdings" pitchFamily="2" charset="2"/>
              <a:buChar char="p"/>
            </a:pPr>
            <a:r>
              <a:rPr lang="zh-CN" altLang="en-US" sz="2000" dirty="0">
                <a:solidFill>
                  <a:schemeClr val="accent2"/>
                </a:solidFill>
                <a:latin typeface="宋体" pitchFamily="2" charset="-122"/>
                <a:ea typeface="宋体" pitchFamily="2" charset="-122"/>
              </a:rPr>
              <a:t>值得注意的是：１</a:t>
            </a:r>
            <a:r>
              <a:rPr lang="zh-CN" altLang="en-US" sz="2000" b="1" dirty="0">
                <a:solidFill>
                  <a:schemeClr val="accent2"/>
                </a:solidFill>
                <a:latin typeface="宋体" pitchFamily="2" charset="-122"/>
                <a:ea typeface="宋体" pitchFamily="2" charset="-122"/>
              </a:rPr>
              <a:t>外包增加只是使得母国熟练工人的相对需求增加</a:t>
            </a:r>
            <a:r>
              <a:rPr lang="zh-CN" altLang="en-US" sz="2000" dirty="0">
                <a:solidFill>
                  <a:schemeClr val="accent2"/>
                </a:solidFill>
                <a:latin typeface="宋体" pitchFamily="2" charset="-122"/>
                <a:ea typeface="宋体" pitchFamily="2" charset="-122"/>
              </a:rPr>
              <a:t>，而并非绝对数量提高</a:t>
            </a:r>
            <a:r>
              <a:rPr lang="en-US" altLang="zh-CN" sz="2000" dirty="0">
                <a:solidFill>
                  <a:schemeClr val="accent2"/>
                </a:solidFill>
                <a:latin typeface="宋体" pitchFamily="2" charset="-122"/>
                <a:ea typeface="宋体" pitchFamily="2" charset="-122"/>
              </a:rPr>
              <a:t>——</a:t>
            </a:r>
            <a:r>
              <a:rPr lang="zh-CN" altLang="en-US" sz="2000" dirty="0">
                <a:solidFill>
                  <a:schemeClr val="accent2"/>
                </a:solidFill>
                <a:latin typeface="宋体" pitchFamily="2" charset="-122"/>
                <a:ea typeface="宋体" pitchFamily="2" charset="-122"/>
              </a:rPr>
              <a:t>一般而言，外包增加会造成就业转移；</a:t>
            </a:r>
            <a:endParaRPr lang="en-US" altLang="zh-CN" sz="2000" dirty="0">
              <a:solidFill>
                <a:schemeClr val="accent2"/>
              </a:solidFill>
              <a:latin typeface="宋体" pitchFamily="2" charset="-122"/>
              <a:ea typeface="宋体" pitchFamily="2" charset="-122"/>
            </a:endParaRPr>
          </a:p>
          <a:p>
            <a:pPr marL="457200" lvl="2">
              <a:lnSpc>
                <a:spcPct val="150000"/>
              </a:lnSpc>
              <a:spcBef>
                <a:spcPct val="10000"/>
              </a:spcBef>
              <a:spcAft>
                <a:spcPct val="10000"/>
              </a:spcAft>
              <a:buFont typeface="Wingdings" pitchFamily="2" charset="2"/>
              <a:buChar char="p"/>
            </a:pPr>
            <a:r>
              <a:rPr lang="en-US" altLang="zh-CN" sz="2000" dirty="0">
                <a:solidFill>
                  <a:schemeClr val="accent2"/>
                </a:solidFill>
                <a:latin typeface="宋体" pitchFamily="2" charset="-122"/>
                <a:ea typeface="宋体" pitchFamily="2" charset="-122"/>
              </a:rPr>
              <a:t>HO</a:t>
            </a:r>
            <a:r>
              <a:rPr lang="zh-CN" altLang="en-US" sz="2000" dirty="0">
                <a:solidFill>
                  <a:schemeClr val="accent2"/>
                </a:solidFill>
                <a:latin typeface="宋体" pitchFamily="2" charset="-122"/>
                <a:ea typeface="宋体" pitchFamily="2" charset="-122"/>
              </a:rPr>
              <a:t>模型认为要素价格最终会趋同，得不到上述结论；</a:t>
            </a:r>
            <a:endParaRPr lang="en-US" altLang="zh-CN" sz="2000" dirty="0">
              <a:solidFill>
                <a:schemeClr val="accent2"/>
              </a:solidFill>
              <a:latin typeface="宋体" pitchFamily="2" charset="-122"/>
              <a:ea typeface="宋体" pitchFamily="2" charset="-122"/>
            </a:endParaRPr>
          </a:p>
          <a:p>
            <a:pPr marL="914400" lvl="3">
              <a:spcBef>
                <a:spcPct val="10000"/>
              </a:spcBef>
              <a:spcAft>
                <a:spcPct val="10000"/>
              </a:spcAft>
              <a:buFont typeface="Wingdings" pitchFamily="2" charset="2"/>
              <a:buChar char="Ø"/>
            </a:pPr>
            <a:r>
              <a:rPr lang="zh-CN" altLang="en-US" sz="1800" dirty="0">
                <a:solidFill>
                  <a:schemeClr val="accent2"/>
                </a:solidFill>
                <a:latin typeface="宋体" pitchFamily="2" charset="-122"/>
                <a:ea typeface="宋体" pitchFamily="2" charset="-122"/>
              </a:rPr>
              <a:t>技能偏向型技术变迁：</a:t>
            </a:r>
            <a:r>
              <a:rPr lang="zh-CN" altLang="en-US" sz="1800" b="1" dirty="0">
                <a:solidFill>
                  <a:schemeClr val="accent2"/>
                </a:solidFill>
                <a:latin typeface="宋体" pitchFamily="2" charset="-122"/>
                <a:ea typeface="宋体" pitchFamily="2" charset="-122"/>
              </a:rPr>
              <a:t>２由于高科技设备的广泛使用导致劳动相对需求向熟练工人转移；</a:t>
            </a:r>
            <a:endParaRPr lang="en-US" altLang="zh-CN" sz="1800" b="1" dirty="0">
              <a:solidFill>
                <a:schemeClr val="accent2"/>
              </a:solidFill>
              <a:latin typeface="宋体" pitchFamily="2" charset="-122"/>
              <a:ea typeface="宋体" pitchFamily="2" charset="-122"/>
            </a:endParaRPr>
          </a:p>
          <a:p>
            <a:pPr marL="914400" lvl="3">
              <a:spcBef>
                <a:spcPct val="10000"/>
              </a:spcBef>
              <a:spcAft>
                <a:spcPct val="10000"/>
              </a:spcAft>
              <a:buFont typeface="Wingdings" pitchFamily="2" charset="2"/>
              <a:buChar char="Ø"/>
            </a:pPr>
            <a:r>
              <a:rPr lang="zh-CN" altLang="en-US" sz="1800" dirty="0">
                <a:solidFill>
                  <a:schemeClr val="accent2"/>
                </a:solidFill>
                <a:latin typeface="宋体" pitchFamily="2" charset="-122"/>
                <a:ea typeface="宋体" pitchFamily="2" charset="-122"/>
              </a:rPr>
              <a:t>由此，熟练劳动的相对需求上升到底是由于外包业务增加，或是由于技能偏向型技术变迁引起的呢？</a:t>
            </a:r>
            <a:endParaRPr lang="en-US" altLang="zh-CN" sz="1800" dirty="0">
              <a:solidFill>
                <a:schemeClr val="accent2"/>
              </a:solidFill>
              <a:latin typeface="宋体" pitchFamily="2" charset="-122"/>
              <a:ea typeface="宋体" pitchFamily="2" charset="-122"/>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57158" y="214290"/>
            <a:ext cx="8577262" cy="606448"/>
          </a:xfrm>
        </p:spPr>
        <p:txBody>
          <a:bodyPr/>
          <a:lstStyle/>
          <a:p>
            <a:r>
              <a:rPr lang="en-US" dirty="0">
                <a:solidFill>
                  <a:schemeClr val="accent2"/>
                </a:solidFill>
                <a:latin typeface="宋体" pitchFamily="2" charset="-122"/>
                <a:ea typeface="宋体" pitchFamily="2" charset="-122"/>
              </a:rPr>
              <a:t>2.</a:t>
            </a:r>
            <a:r>
              <a:rPr lang="zh-CN" altLang="en-US" dirty="0">
                <a:solidFill>
                  <a:schemeClr val="accent2"/>
                </a:solidFill>
                <a:latin typeface="宋体" pitchFamily="2" charset="-122"/>
                <a:ea typeface="宋体" pitchFamily="2" charset="-122"/>
              </a:rPr>
              <a:t>外包所得</a:t>
            </a:r>
            <a:endParaRPr lang="en-US" dirty="0">
              <a:solidFill>
                <a:schemeClr val="accent2"/>
              </a:solidFill>
              <a:latin typeface="宋体" pitchFamily="2" charset="-122"/>
              <a:ea typeface="宋体" pitchFamily="2" charset="-122"/>
            </a:endParaRPr>
          </a:p>
        </p:txBody>
      </p:sp>
      <p:sp>
        <p:nvSpPr>
          <p:cNvPr id="14" name="Rectangle 5"/>
          <p:cNvSpPr>
            <a:spLocks noChangeArrowheads="1"/>
          </p:cNvSpPr>
          <p:nvPr/>
        </p:nvSpPr>
        <p:spPr bwMode="auto">
          <a:xfrm>
            <a:off x="500034" y="857232"/>
            <a:ext cx="7351712" cy="523220"/>
          </a:xfrm>
          <a:prstGeom prst="rect">
            <a:avLst/>
          </a:prstGeom>
          <a:noFill/>
          <a:ln w="9525" algn="ctr">
            <a:noFill/>
            <a:miter lim="800000"/>
            <a:headEnd/>
            <a:tailEnd/>
          </a:ln>
        </p:spPr>
        <p:txBody>
          <a:bodyPr>
            <a:spAutoFit/>
          </a:bodyPr>
          <a:lstStyle/>
          <a:p>
            <a:pPr>
              <a:spcBef>
                <a:spcPct val="20000"/>
              </a:spcBef>
            </a:pPr>
            <a:r>
              <a:rPr lang="zh-CN" altLang="en-US" sz="2800" dirty="0">
                <a:solidFill>
                  <a:schemeClr val="accent2"/>
                </a:solidFill>
                <a:latin typeface="宋体" pitchFamily="2" charset="-122"/>
                <a:ea typeface="宋体" pitchFamily="2" charset="-122"/>
              </a:rPr>
              <a:t>外包所得会超过所失吗？</a:t>
            </a:r>
            <a:endParaRPr lang="en-US" sz="2800" dirty="0">
              <a:solidFill>
                <a:schemeClr val="accent2"/>
              </a:solidFill>
              <a:latin typeface="宋体" pitchFamily="2" charset="-122"/>
              <a:ea typeface="宋体" pitchFamily="2" charset="-122"/>
            </a:endParaRPr>
          </a:p>
        </p:txBody>
      </p:sp>
      <p:sp>
        <p:nvSpPr>
          <p:cNvPr id="25" name="Rectangle 24"/>
          <p:cNvSpPr>
            <a:spLocks noChangeArrowheads="1"/>
          </p:cNvSpPr>
          <p:nvPr/>
        </p:nvSpPr>
        <p:spPr bwMode="auto">
          <a:xfrm>
            <a:off x="571472" y="1357298"/>
            <a:ext cx="7705725" cy="3711785"/>
          </a:xfrm>
          <a:prstGeom prst="rect">
            <a:avLst/>
          </a:prstGeom>
          <a:noFill/>
          <a:ln w="9525">
            <a:noFill/>
            <a:miter lim="800000"/>
            <a:headEnd/>
            <a:tailEnd/>
          </a:ln>
        </p:spPr>
        <p:txBody>
          <a:bodyPr>
            <a:spAutoFit/>
          </a:bodyPr>
          <a:lstStyle/>
          <a:p>
            <a:pPr>
              <a:lnSpc>
                <a:spcPct val="150000"/>
              </a:lnSpc>
              <a:spcBef>
                <a:spcPct val="10000"/>
              </a:spcBef>
              <a:spcAft>
                <a:spcPct val="10000"/>
              </a:spcAft>
              <a:buFont typeface="Wingdings" pitchFamily="2" charset="2"/>
              <a:buChar char="Ø"/>
            </a:pPr>
            <a:r>
              <a:rPr lang="zh-CN" altLang="en-US" sz="2400" b="0" dirty="0">
                <a:solidFill>
                  <a:schemeClr val="accent2"/>
                </a:solidFill>
                <a:latin typeface="宋体" pitchFamily="2" charset="-122"/>
                <a:ea typeface="宋体" pitchFamily="2" charset="-122"/>
              </a:rPr>
              <a:t>外包提升两国熟练工人工资，降低非熟练工人工资；</a:t>
            </a:r>
            <a:endParaRPr lang="en-US" altLang="zh-CN" sz="2400" b="0" dirty="0">
              <a:solidFill>
                <a:schemeClr val="accent2"/>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Ø"/>
            </a:pPr>
            <a:r>
              <a:rPr lang="zh-CN" altLang="en-US" sz="2400" b="0" dirty="0">
                <a:solidFill>
                  <a:schemeClr val="accent2"/>
                </a:solidFill>
                <a:latin typeface="宋体" pitchFamily="2" charset="-122"/>
                <a:ea typeface="宋体" pitchFamily="2" charset="-122"/>
              </a:rPr>
              <a:t>外包有利于降低成本，有利于消费者；</a:t>
            </a:r>
            <a:endParaRPr lang="en-US" altLang="zh-CN" sz="2400" b="0" dirty="0">
              <a:solidFill>
                <a:schemeClr val="accent2"/>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b="0" dirty="0">
                <a:solidFill>
                  <a:schemeClr val="accent2"/>
                </a:solidFill>
                <a:latin typeface="宋体" pitchFamily="2" charset="-122"/>
                <a:ea typeface="宋体" pitchFamily="2" charset="-122"/>
              </a:rPr>
              <a:t>萨缪尔森认为，外包受益者的贸易所得未必超过受损者所失去的损失；</a:t>
            </a:r>
            <a:endParaRPr lang="en-US" altLang="zh-CN" sz="2400" b="0" dirty="0">
              <a:solidFill>
                <a:schemeClr val="accent2"/>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u"/>
            </a:pPr>
            <a:r>
              <a:rPr lang="zh-CN" altLang="en-US" sz="2400" dirty="0">
                <a:solidFill>
                  <a:schemeClr val="accent2"/>
                </a:solidFill>
                <a:latin typeface="宋体" pitchFamily="2" charset="-122"/>
                <a:ea typeface="宋体" pitchFamily="2" charset="-122"/>
              </a:rPr>
              <a:t>事实果真如此吗？</a:t>
            </a:r>
            <a:endParaRPr lang="en-US" altLang="zh-CN" sz="2400" dirty="0">
              <a:solidFill>
                <a:schemeClr val="accent2"/>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u"/>
            </a:pPr>
            <a:r>
              <a:rPr lang="zh-CN" altLang="en-US" sz="2400" dirty="0">
                <a:solidFill>
                  <a:schemeClr val="accent2"/>
                </a:solidFill>
                <a:latin typeface="宋体" pitchFamily="2" charset="-122"/>
                <a:ea typeface="宋体" pitchFamily="2" charset="-122"/>
              </a:rPr>
              <a:t>如何评述？</a:t>
            </a:r>
            <a:endParaRPr lang="en-US" altLang="zh-CN" sz="2400" dirty="0">
              <a:solidFill>
                <a:schemeClr val="accent2"/>
              </a:solidFill>
              <a:latin typeface="宋体" pitchFamily="2" charset="-122"/>
              <a:ea typeface="宋体" pitchFamily="2" charset="-122"/>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1" name="Picture 3"/>
          <p:cNvPicPr>
            <a:picLocks noChangeAspect="1" noChangeArrowheads="1"/>
          </p:cNvPicPr>
          <p:nvPr/>
        </p:nvPicPr>
        <p:blipFill>
          <a:blip r:embed="rId3"/>
          <a:srcRect/>
          <a:stretch>
            <a:fillRect/>
          </a:stretch>
        </p:blipFill>
        <p:spPr bwMode="auto">
          <a:xfrm>
            <a:off x="4214810" y="3286124"/>
            <a:ext cx="4464050" cy="3429058"/>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910" y="142852"/>
            <a:ext cx="7772400" cy="533384"/>
          </a:xfrm>
        </p:spPr>
        <p:txBody>
          <a:bodyPr/>
          <a:lstStyle/>
          <a:p>
            <a:pPr lvl="2" algn="l"/>
            <a:r>
              <a:rPr lang="zh-CN" altLang="en-US" sz="2400" dirty="0">
                <a:solidFill>
                  <a:schemeClr val="accent2"/>
                </a:solidFill>
                <a:latin typeface="宋体" pitchFamily="2" charset="-122"/>
                <a:ea typeface="宋体" pitchFamily="2" charset="-122"/>
              </a:rPr>
              <a:t>简化的外包模型</a:t>
            </a:r>
            <a:endParaRPr lang="zh-CN" altLang="en-US" dirty="0"/>
          </a:p>
        </p:txBody>
      </p:sp>
      <p:pic>
        <p:nvPicPr>
          <p:cNvPr id="7170" name="Picture 2"/>
          <p:cNvPicPr>
            <a:picLocks noChangeAspect="1" noChangeArrowheads="1"/>
          </p:cNvPicPr>
          <p:nvPr/>
        </p:nvPicPr>
        <p:blipFill>
          <a:blip r:embed="rId2"/>
          <a:srcRect/>
          <a:stretch>
            <a:fillRect/>
          </a:stretch>
        </p:blipFill>
        <p:spPr bwMode="auto">
          <a:xfrm>
            <a:off x="285720" y="642918"/>
            <a:ext cx="8572560" cy="1500198"/>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a:stretch>
            <a:fillRect/>
          </a:stretch>
        </p:blipFill>
        <p:spPr bwMode="auto">
          <a:xfrm>
            <a:off x="285720" y="2571744"/>
            <a:ext cx="8501122" cy="3541521"/>
          </a:xfrm>
          <a:prstGeom prst="rect">
            <a:avLst/>
          </a:prstGeom>
          <a:noFill/>
          <a:ln w="9525">
            <a:noFill/>
            <a:miter lim="800000"/>
            <a:headEnd/>
            <a:tailEnd/>
          </a:ln>
          <a:effectLst/>
        </p:spPr>
      </p:pic>
      <p:sp>
        <p:nvSpPr>
          <p:cNvPr id="7" name="TextBox 6"/>
          <p:cNvSpPr txBox="1"/>
          <p:nvPr/>
        </p:nvSpPr>
        <p:spPr>
          <a:xfrm>
            <a:off x="357158" y="2214554"/>
            <a:ext cx="2714644" cy="369332"/>
          </a:xfrm>
          <a:prstGeom prst="rect">
            <a:avLst/>
          </a:prstGeom>
          <a:noFill/>
        </p:spPr>
        <p:txBody>
          <a:bodyPr wrap="square" rtlCol="0">
            <a:spAutoFit/>
          </a:bodyPr>
          <a:lstStyle/>
          <a:p>
            <a:r>
              <a:rPr lang="zh-CN" altLang="en-US" sz="1800" b="1" dirty="0">
                <a:latin typeface="宋体" pitchFamily="2" charset="-122"/>
                <a:ea typeface="宋体" pitchFamily="2" charset="-122"/>
              </a:rPr>
              <a:t>使用熟练工人的</a:t>
            </a:r>
            <a:r>
              <a:rPr lang="zh-CN" altLang="en-US" b="1" dirty="0"/>
              <a: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0659" name="Rectangle 3"/>
          <p:cNvSpPr>
            <a:spLocks noGrp="1" noChangeArrowheads="1"/>
          </p:cNvSpPr>
          <p:nvPr>
            <p:ph type="title"/>
          </p:nvPr>
        </p:nvSpPr>
        <p:spPr>
          <a:xfrm>
            <a:off x="357158" y="214290"/>
            <a:ext cx="8577262" cy="820738"/>
          </a:xfrm>
        </p:spPr>
        <p:txBody>
          <a:bodyPr/>
          <a:lstStyle/>
          <a:p>
            <a:r>
              <a:rPr lang="en-US" altLang="zh-CN" dirty="0">
                <a:solidFill>
                  <a:schemeClr val="accent2"/>
                </a:solidFill>
                <a:latin typeface="宋体" pitchFamily="2" charset="-122"/>
                <a:ea typeface="宋体" pitchFamily="2" charset="-122"/>
              </a:rPr>
              <a:t>2.</a:t>
            </a:r>
            <a:r>
              <a:rPr lang="zh-CN" altLang="en-US" dirty="0">
                <a:solidFill>
                  <a:schemeClr val="accent2"/>
                </a:solidFill>
                <a:latin typeface="宋体" pitchFamily="2" charset="-122"/>
                <a:ea typeface="宋体" pitchFamily="2" charset="-122"/>
              </a:rPr>
              <a:t>外包所得</a:t>
            </a:r>
            <a:endParaRPr lang="en-US" altLang="zh-CN" dirty="0">
              <a:solidFill>
                <a:schemeClr val="accent2"/>
              </a:solidFill>
              <a:latin typeface="宋体" pitchFamily="2" charset="-122"/>
              <a:ea typeface="宋体" pitchFamily="2" charset="-122"/>
            </a:endParaRPr>
          </a:p>
        </p:txBody>
      </p:sp>
      <p:sp>
        <p:nvSpPr>
          <p:cNvPr id="70660" name="Rectangle 5"/>
          <p:cNvSpPr>
            <a:spLocks noChangeArrowheads="1"/>
          </p:cNvSpPr>
          <p:nvPr/>
        </p:nvSpPr>
        <p:spPr bwMode="auto">
          <a:xfrm>
            <a:off x="566738" y="990600"/>
            <a:ext cx="8577262" cy="461963"/>
          </a:xfrm>
          <a:prstGeom prst="rect">
            <a:avLst/>
          </a:prstGeom>
          <a:noFill/>
          <a:ln w="9525" algn="ctr">
            <a:noFill/>
            <a:miter lim="800000"/>
            <a:headEnd/>
            <a:tailEnd/>
          </a:ln>
        </p:spPr>
        <p:txBody>
          <a:bodyPr>
            <a:spAutoFit/>
          </a:bodyPr>
          <a:lstStyle/>
          <a:p>
            <a:pPr>
              <a:spcBef>
                <a:spcPct val="20000"/>
              </a:spcBef>
            </a:pPr>
            <a:r>
              <a:rPr lang="zh-CN" altLang="en-US" sz="2400" b="1" dirty="0">
                <a:solidFill>
                  <a:schemeClr val="accent2"/>
                </a:solidFill>
                <a:ea typeface="宋体" pitchFamily="2" charset="-122"/>
              </a:rPr>
              <a:t>简化的外包模型</a:t>
            </a:r>
            <a:endParaRPr lang="en-US" altLang="zh-CN" sz="2400" b="1" dirty="0">
              <a:solidFill>
                <a:schemeClr val="accent2"/>
              </a:solidFill>
              <a:ea typeface="宋体" pitchFamily="2" charset="-122"/>
            </a:endParaRPr>
          </a:p>
        </p:txBody>
      </p:sp>
      <p:sp>
        <p:nvSpPr>
          <p:cNvPr id="17" name="Rectangle 16"/>
          <p:cNvSpPr>
            <a:spLocks noChangeArrowheads="1"/>
          </p:cNvSpPr>
          <p:nvPr/>
        </p:nvSpPr>
        <p:spPr bwMode="auto">
          <a:xfrm>
            <a:off x="6042025" y="1663700"/>
            <a:ext cx="2887663" cy="4838700"/>
          </a:xfrm>
          <a:prstGeom prst="rect">
            <a:avLst/>
          </a:prstGeom>
          <a:noFill/>
          <a:ln w="9525">
            <a:noFill/>
            <a:miter lim="800000"/>
            <a:headEnd/>
            <a:tailEnd/>
          </a:ln>
        </p:spPr>
        <p:txBody>
          <a:bodyPr/>
          <a:lstStyle/>
          <a:p>
            <a:pPr>
              <a:spcBef>
                <a:spcPct val="10000"/>
              </a:spcBef>
              <a:spcAft>
                <a:spcPct val="10000"/>
              </a:spcAft>
            </a:pPr>
            <a:r>
              <a:rPr lang="zh-CN" altLang="en-US" sz="2000" b="1" dirty="0">
                <a:solidFill>
                  <a:schemeClr val="accent2"/>
                </a:solidFill>
                <a:ea typeface="宋体" pitchFamily="2" charset="-122"/>
              </a:rPr>
              <a:t>母国企业的无贸易均衡</a:t>
            </a:r>
            <a:endParaRPr lang="en-US" altLang="zh-CN" sz="2000" b="1" dirty="0">
              <a:solidFill>
                <a:schemeClr val="accent2"/>
              </a:solidFill>
              <a:ea typeface="宋体" pitchFamily="2" charset="-122"/>
            </a:endParaRPr>
          </a:p>
          <a:p>
            <a:pPr>
              <a:spcBef>
                <a:spcPct val="10000"/>
              </a:spcBef>
              <a:spcAft>
                <a:spcPct val="10000"/>
              </a:spcAft>
            </a:pPr>
            <a:r>
              <a:rPr lang="zh-CN" altLang="en-US" sz="2000" dirty="0">
                <a:solidFill>
                  <a:schemeClr val="accent2"/>
                </a:solidFill>
                <a:ea typeface="宋体" pitchFamily="2" charset="-122"/>
              </a:rPr>
              <a:t>等产量线（一条等产量线上的各点表示在企业的产量不变的条件下所使用的投入品的各种不同组合）</a:t>
            </a:r>
            <a:r>
              <a:rPr lang="en-US" altLang="zh-CN" sz="2000" i="1" dirty="0">
                <a:solidFill>
                  <a:schemeClr val="accent2"/>
                </a:solidFill>
                <a:ea typeface="宋体" pitchFamily="2" charset="-122"/>
              </a:rPr>
              <a:t>Y</a:t>
            </a:r>
            <a:r>
              <a:rPr lang="en-US" altLang="zh-CN" sz="2000" baseline="-25000" dirty="0">
                <a:solidFill>
                  <a:schemeClr val="accent2"/>
                </a:solidFill>
                <a:ea typeface="宋体" pitchFamily="2" charset="-122"/>
              </a:rPr>
              <a:t>0</a:t>
            </a:r>
            <a:r>
              <a:rPr lang="en-US" altLang="zh-CN" sz="2000" dirty="0">
                <a:solidFill>
                  <a:schemeClr val="accent2"/>
                </a:solidFill>
                <a:ea typeface="宋体" pitchFamily="2" charset="-122"/>
              </a:rPr>
              <a:t> </a:t>
            </a:r>
            <a:r>
              <a:rPr lang="zh-CN" altLang="en-US" sz="2000" dirty="0">
                <a:solidFill>
                  <a:schemeClr val="accent2"/>
                </a:solidFill>
                <a:ea typeface="宋体" pitchFamily="2" charset="-122"/>
              </a:rPr>
              <a:t>和</a:t>
            </a:r>
            <a:r>
              <a:rPr lang="en-US" altLang="zh-CN" sz="2000" dirty="0">
                <a:solidFill>
                  <a:schemeClr val="accent2"/>
                </a:solidFill>
                <a:ea typeface="宋体" pitchFamily="2" charset="-122"/>
              </a:rPr>
              <a:t> </a:t>
            </a:r>
            <a:r>
              <a:rPr lang="en-US" altLang="zh-CN" sz="2000" i="1" dirty="0">
                <a:solidFill>
                  <a:schemeClr val="accent2"/>
                </a:solidFill>
                <a:ea typeface="宋体" pitchFamily="2" charset="-122"/>
              </a:rPr>
              <a:t>Y</a:t>
            </a:r>
            <a:r>
              <a:rPr lang="en-US" altLang="zh-CN" sz="2000" baseline="-25000" dirty="0">
                <a:solidFill>
                  <a:schemeClr val="accent2"/>
                </a:solidFill>
                <a:ea typeface="宋体" pitchFamily="2" charset="-122"/>
              </a:rPr>
              <a:t>1</a:t>
            </a:r>
            <a:r>
              <a:rPr lang="en-US" altLang="zh-CN" sz="2000" dirty="0">
                <a:solidFill>
                  <a:schemeClr val="accent2"/>
                </a:solidFill>
                <a:ea typeface="宋体" pitchFamily="2" charset="-122"/>
              </a:rPr>
              <a:t> </a:t>
            </a:r>
            <a:r>
              <a:rPr lang="zh-CN" altLang="en-US" sz="2000" dirty="0">
                <a:solidFill>
                  <a:schemeClr val="accent2"/>
                </a:solidFill>
                <a:ea typeface="宋体" pitchFamily="2" charset="-122"/>
              </a:rPr>
              <a:t>；</a:t>
            </a:r>
            <a:endParaRPr lang="en-US" altLang="zh-CN" sz="2000" dirty="0">
              <a:solidFill>
                <a:schemeClr val="accent2"/>
              </a:solidFill>
              <a:ea typeface="宋体" pitchFamily="2" charset="-122"/>
            </a:endParaRPr>
          </a:p>
          <a:p>
            <a:pPr>
              <a:spcBef>
                <a:spcPct val="10000"/>
              </a:spcBef>
              <a:spcAft>
                <a:spcPct val="10000"/>
              </a:spcAft>
            </a:pPr>
            <a:r>
              <a:rPr lang="zh-CN" altLang="en-US" sz="2000" dirty="0">
                <a:solidFill>
                  <a:schemeClr val="accent2"/>
                </a:solidFill>
                <a:ea typeface="宋体" pitchFamily="2" charset="-122"/>
              </a:rPr>
              <a:t>研发要素和零部件要素的投入组合，所产生的企业生产可能性边界</a:t>
            </a:r>
            <a:r>
              <a:rPr lang="en-US" altLang="zh-CN" sz="2000" dirty="0">
                <a:solidFill>
                  <a:schemeClr val="accent2"/>
                </a:solidFill>
                <a:ea typeface="宋体" pitchFamily="2" charset="-122"/>
              </a:rPr>
              <a:t>(PPF)</a:t>
            </a:r>
            <a:r>
              <a:rPr lang="zh-CN" altLang="en-US" sz="2000" dirty="0">
                <a:solidFill>
                  <a:schemeClr val="accent2"/>
                </a:solidFill>
                <a:ea typeface="宋体" pitchFamily="2" charset="-122"/>
              </a:rPr>
              <a:t>；</a:t>
            </a:r>
            <a:endParaRPr lang="en-US" altLang="zh-CN" sz="2000" dirty="0">
              <a:solidFill>
                <a:schemeClr val="accent2"/>
              </a:solidFill>
              <a:ea typeface="宋体" pitchFamily="2" charset="-122"/>
            </a:endParaRPr>
          </a:p>
          <a:p>
            <a:pPr>
              <a:spcBef>
                <a:spcPct val="10000"/>
              </a:spcBef>
              <a:spcAft>
                <a:spcPct val="10000"/>
              </a:spcAft>
            </a:pPr>
            <a:r>
              <a:rPr lang="zh-CN" altLang="en-US" sz="2000" dirty="0">
                <a:solidFill>
                  <a:schemeClr val="accent2"/>
                </a:solidFill>
                <a:ea typeface="宋体" pitchFamily="2" charset="-122"/>
              </a:rPr>
              <a:t>在要素相对价格为</a:t>
            </a:r>
            <a:r>
              <a:rPr lang="en-US" altLang="zh-CN" sz="2000" dirty="0">
                <a:solidFill>
                  <a:schemeClr val="accent2"/>
                </a:solidFill>
                <a:ea typeface="宋体" pitchFamily="2" charset="-122"/>
              </a:rPr>
              <a:t> (</a:t>
            </a:r>
            <a:r>
              <a:rPr lang="en-US" altLang="zh-CN" sz="2000" i="1" dirty="0">
                <a:solidFill>
                  <a:schemeClr val="accent2"/>
                </a:solidFill>
                <a:ea typeface="宋体" pitchFamily="2" charset="-122"/>
              </a:rPr>
              <a:t>P</a:t>
            </a:r>
            <a:r>
              <a:rPr lang="en-US" altLang="zh-CN" sz="2000" i="1" baseline="-25000" dirty="0">
                <a:solidFill>
                  <a:schemeClr val="accent2"/>
                </a:solidFill>
                <a:ea typeface="宋体" pitchFamily="2" charset="-122"/>
              </a:rPr>
              <a:t>C</a:t>
            </a:r>
            <a:r>
              <a:rPr lang="en-US" altLang="zh-CN" sz="2000" dirty="0">
                <a:solidFill>
                  <a:schemeClr val="accent2"/>
                </a:solidFill>
                <a:ea typeface="宋体" pitchFamily="2" charset="-122"/>
              </a:rPr>
              <a:t>/</a:t>
            </a:r>
            <a:r>
              <a:rPr lang="en-US" altLang="zh-CN" sz="2000" i="1" dirty="0">
                <a:solidFill>
                  <a:schemeClr val="accent2"/>
                </a:solidFill>
                <a:ea typeface="宋体" pitchFamily="2" charset="-122"/>
              </a:rPr>
              <a:t>P</a:t>
            </a:r>
            <a:r>
              <a:rPr lang="en-US" altLang="zh-CN" sz="2000" i="1" baseline="-25000" dirty="0">
                <a:solidFill>
                  <a:schemeClr val="accent2"/>
                </a:solidFill>
                <a:ea typeface="宋体" pitchFamily="2" charset="-122"/>
              </a:rPr>
              <a:t>R</a:t>
            </a:r>
            <a:r>
              <a:rPr lang="en-US" altLang="zh-CN" sz="2000" dirty="0">
                <a:solidFill>
                  <a:schemeClr val="accent2"/>
                </a:solidFill>
                <a:ea typeface="宋体" pitchFamily="2" charset="-122"/>
              </a:rPr>
              <a:t>)</a:t>
            </a:r>
            <a:r>
              <a:rPr lang="en-US" altLang="zh-CN" sz="2000" i="1" baseline="30000" dirty="0">
                <a:solidFill>
                  <a:schemeClr val="accent2"/>
                </a:solidFill>
                <a:ea typeface="宋体" pitchFamily="2" charset="-122"/>
              </a:rPr>
              <a:t>A</a:t>
            </a:r>
            <a:r>
              <a:rPr lang="zh-CN" altLang="en-US" sz="2000" dirty="0">
                <a:solidFill>
                  <a:schemeClr val="accent2"/>
                </a:solidFill>
                <a:ea typeface="宋体" pitchFamily="2" charset="-122"/>
              </a:rPr>
              <a:t>，两条线相切与</a:t>
            </a:r>
            <a:r>
              <a:rPr lang="en-US" altLang="zh-CN" sz="2000" dirty="0">
                <a:solidFill>
                  <a:schemeClr val="accent2"/>
                </a:solidFill>
                <a:ea typeface="宋体" pitchFamily="2" charset="-122"/>
              </a:rPr>
              <a:t>A</a:t>
            </a:r>
            <a:r>
              <a:rPr lang="zh-CN" altLang="en-US" sz="2000" dirty="0">
                <a:solidFill>
                  <a:schemeClr val="accent2"/>
                </a:solidFill>
                <a:ea typeface="宋体" pitchFamily="2" charset="-122"/>
              </a:rPr>
              <a:t>点，代表无外包贸易时的母国企业均衡点，对应产量为</a:t>
            </a:r>
            <a:r>
              <a:rPr lang="en-US" altLang="zh-CN" sz="2000" dirty="0">
                <a:solidFill>
                  <a:schemeClr val="accent2"/>
                </a:solidFill>
                <a:ea typeface="宋体" pitchFamily="2" charset="-122"/>
              </a:rPr>
              <a:t> </a:t>
            </a:r>
            <a:r>
              <a:rPr lang="en-US" altLang="zh-CN" sz="2000" i="1" dirty="0">
                <a:solidFill>
                  <a:schemeClr val="accent2"/>
                </a:solidFill>
                <a:ea typeface="宋体" pitchFamily="2" charset="-122"/>
              </a:rPr>
              <a:t>Y</a:t>
            </a:r>
            <a:r>
              <a:rPr lang="en-US" altLang="zh-CN" sz="2000" baseline="-25000" dirty="0">
                <a:solidFill>
                  <a:schemeClr val="accent2"/>
                </a:solidFill>
                <a:ea typeface="宋体" pitchFamily="2" charset="-122"/>
              </a:rPr>
              <a:t>0</a:t>
            </a:r>
            <a:endParaRPr lang="en-US" altLang="zh-CN" sz="2000" dirty="0">
              <a:solidFill>
                <a:schemeClr val="accent2"/>
              </a:solidFill>
              <a:ea typeface="宋体" pitchFamily="2" charset="-122"/>
            </a:endParaRPr>
          </a:p>
        </p:txBody>
      </p:sp>
      <p:pic>
        <p:nvPicPr>
          <p:cNvPr id="8195" name="Picture 3"/>
          <p:cNvPicPr>
            <a:picLocks noChangeAspect="1" noChangeArrowheads="1"/>
          </p:cNvPicPr>
          <p:nvPr/>
        </p:nvPicPr>
        <p:blipFill>
          <a:blip r:embed="rId3"/>
          <a:srcRect/>
          <a:stretch>
            <a:fillRect/>
          </a:stretch>
        </p:blipFill>
        <p:spPr bwMode="auto">
          <a:xfrm>
            <a:off x="214282" y="1785926"/>
            <a:ext cx="5588234" cy="4143404"/>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wipe(left)">
                                      <p:cBhvr>
                                        <p:cTn id="7" dur="500"/>
                                        <p:tgtEl>
                                          <p:spTgt spid="17">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animEffect transition="in" filter="wipe(left)">
                                      <p:cBhvr>
                                        <p:cTn id="11" dur="500"/>
                                        <p:tgtEl>
                                          <p:spTgt spid="1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7">
                                            <p:txEl>
                                              <p:pRg st="2" end="2"/>
                                            </p:txEl>
                                          </p:spTgt>
                                        </p:tgtEl>
                                        <p:attrNameLst>
                                          <p:attrName>style.visibility</p:attrName>
                                        </p:attrNameLst>
                                      </p:cBhvr>
                                      <p:to>
                                        <p:strVal val="visible"/>
                                      </p:to>
                                    </p:set>
                                    <p:animEffect transition="in" filter="wipe(left)">
                                      <p:cBhvr>
                                        <p:cTn id="16" dur="500"/>
                                        <p:tgtEl>
                                          <p:spTgt spid="1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7">
                                            <p:txEl>
                                              <p:pRg st="3" end="3"/>
                                            </p:txEl>
                                          </p:spTgt>
                                        </p:tgtEl>
                                        <p:attrNameLst>
                                          <p:attrName>style.visibility</p:attrName>
                                        </p:attrNameLst>
                                      </p:cBhvr>
                                      <p:to>
                                        <p:strVal val="visible"/>
                                      </p:to>
                                    </p:set>
                                    <p:animEffect transition="in" filter="wipe(left)">
                                      <p:cBhvr>
                                        <p:cTn id="21"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3" name="Rectangle 3"/>
          <p:cNvSpPr>
            <a:spLocks noGrp="1" noChangeArrowheads="1"/>
          </p:cNvSpPr>
          <p:nvPr>
            <p:ph type="title"/>
          </p:nvPr>
        </p:nvSpPr>
        <p:spPr>
          <a:xfrm>
            <a:off x="566738" y="0"/>
            <a:ext cx="8577262" cy="820738"/>
          </a:xfrm>
        </p:spPr>
        <p:txBody>
          <a:bodyPr/>
          <a:lstStyle/>
          <a:p>
            <a:r>
              <a:rPr lang="en-US" altLang="zh-CN" dirty="0">
                <a:solidFill>
                  <a:schemeClr val="accent2"/>
                </a:solidFill>
                <a:latin typeface="宋体" pitchFamily="2" charset="-122"/>
                <a:ea typeface="宋体" pitchFamily="2" charset="-122"/>
              </a:rPr>
              <a:t>2.</a:t>
            </a:r>
            <a:r>
              <a:rPr lang="zh-CN" altLang="en-US" dirty="0">
                <a:solidFill>
                  <a:schemeClr val="accent2"/>
                </a:solidFill>
                <a:latin typeface="宋体" pitchFamily="2" charset="-122"/>
                <a:ea typeface="宋体" pitchFamily="2" charset="-122"/>
              </a:rPr>
              <a:t>外包所得</a:t>
            </a:r>
            <a:endParaRPr lang="en-US" altLang="zh-CN" dirty="0">
              <a:solidFill>
                <a:schemeClr val="accent2"/>
              </a:solidFill>
              <a:latin typeface="宋体" pitchFamily="2" charset="-122"/>
              <a:ea typeface="宋体" pitchFamily="2" charset="-122"/>
            </a:endParaRPr>
          </a:p>
        </p:txBody>
      </p:sp>
      <p:sp>
        <p:nvSpPr>
          <p:cNvPr id="17" name="Rectangle 16"/>
          <p:cNvSpPr>
            <a:spLocks noChangeArrowheads="1"/>
          </p:cNvSpPr>
          <p:nvPr/>
        </p:nvSpPr>
        <p:spPr bwMode="auto">
          <a:xfrm>
            <a:off x="6000760" y="2214554"/>
            <a:ext cx="2928958" cy="3143272"/>
          </a:xfrm>
          <a:prstGeom prst="rect">
            <a:avLst/>
          </a:prstGeom>
          <a:noFill/>
          <a:ln w="9525">
            <a:noFill/>
            <a:miter lim="800000"/>
            <a:headEnd/>
            <a:tailEnd/>
          </a:ln>
        </p:spPr>
        <p:txBody>
          <a:bodyPr/>
          <a:lstStyle/>
          <a:p>
            <a:pPr>
              <a:lnSpc>
                <a:spcPts val="2700"/>
              </a:lnSpc>
              <a:spcBef>
                <a:spcPct val="10000"/>
              </a:spcBef>
              <a:spcAft>
                <a:spcPct val="10000"/>
              </a:spcAft>
            </a:pPr>
            <a:r>
              <a:rPr lang="zh-CN" altLang="en-US" sz="2000" dirty="0">
                <a:solidFill>
                  <a:schemeClr val="accent2"/>
                </a:solidFill>
                <a:ea typeface="宋体" pitchFamily="2" charset="-122"/>
              </a:rPr>
              <a:t>贸易均衡</a:t>
            </a:r>
            <a:endParaRPr lang="en-US" altLang="zh-CN" sz="2000" dirty="0">
              <a:solidFill>
                <a:schemeClr val="accent2"/>
              </a:solidFill>
              <a:ea typeface="宋体" pitchFamily="2" charset="-122"/>
            </a:endParaRPr>
          </a:p>
          <a:p>
            <a:pPr>
              <a:lnSpc>
                <a:spcPts val="2700"/>
              </a:lnSpc>
              <a:spcBef>
                <a:spcPct val="10000"/>
              </a:spcBef>
              <a:spcAft>
                <a:spcPct val="10000"/>
              </a:spcAft>
            </a:pPr>
            <a:r>
              <a:rPr lang="zh-CN" altLang="en-US" sz="1600" dirty="0">
                <a:solidFill>
                  <a:schemeClr val="accent2"/>
                </a:solidFill>
                <a:ea typeface="宋体" pitchFamily="2" charset="-122"/>
              </a:rPr>
              <a:t>当世界价格</a:t>
            </a:r>
            <a:r>
              <a:rPr lang="en-US" altLang="zh-CN" sz="1600" dirty="0">
                <a:solidFill>
                  <a:schemeClr val="accent2"/>
                </a:solidFill>
                <a:ea typeface="宋体" pitchFamily="2" charset="-122"/>
              </a:rPr>
              <a:t>(</a:t>
            </a:r>
            <a:r>
              <a:rPr lang="en-US" altLang="zh-CN" sz="1600" i="1" dirty="0">
                <a:solidFill>
                  <a:schemeClr val="accent2"/>
                </a:solidFill>
                <a:ea typeface="宋体" pitchFamily="2" charset="-122"/>
              </a:rPr>
              <a:t>P</a:t>
            </a:r>
            <a:r>
              <a:rPr lang="en-US" altLang="zh-CN" sz="1600" i="1" baseline="-25000" dirty="0">
                <a:solidFill>
                  <a:schemeClr val="accent2"/>
                </a:solidFill>
                <a:ea typeface="宋体" pitchFamily="2" charset="-122"/>
              </a:rPr>
              <a:t>C</a:t>
            </a:r>
            <a:r>
              <a:rPr lang="en-US" altLang="zh-CN" sz="1600" dirty="0">
                <a:solidFill>
                  <a:schemeClr val="accent2"/>
                </a:solidFill>
                <a:ea typeface="宋体" pitchFamily="2" charset="-122"/>
              </a:rPr>
              <a:t>/</a:t>
            </a:r>
            <a:r>
              <a:rPr lang="en-US" altLang="zh-CN" sz="1600" i="1" dirty="0">
                <a:solidFill>
                  <a:schemeClr val="accent2"/>
                </a:solidFill>
                <a:ea typeface="宋体" pitchFamily="2" charset="-122"/>
              </a:rPr>
              <a:t>P</a:t>
            </a:r>
            <a:r>
              <a:rPr lang="en-US" altLang="zh-CN" sz="1600" i="1" baseline="-25000" dirty="0">
                <a:solidFill>
                  <a:schemeClr val="accent2"/>
                </a:solidFill>
                <a:ea typeface="宋体" pitchFamily="2" charset="-122"/>
              </a:rPr>
              <a:t>R</a:t>
            </a:r>
            <a:r>
              <a:rPr lang="en-US" altLang="zh-CN" sz="1600" dirty="0">
                <a:solidFill>
                  <a:schemeClr val="accent2"/>
                </a:solidFill>
                <a:ea typeface="宋体" pitchFamily="2" charset="-122"/>
              </a:rPr>
              <a:t>)</a:t>
            </a:r>
            <a:r>
              <a:rPr lang="en-US" altLang="zh-CN" sz="1600" i="1" baseline="30000" dirty="0">
                <a:solidFill>
                  <a:schemeClr val="accent2"/>
                </a:solidFill>
                <a:ea typeface="宋体" pitchFamily="2" charset="-122"/>
              </a:rPr>
              <a:t>W</a:t>
            </a:r>
            <a:r>
              <a:rPr lang="en-US" altLang="zh-CN" sz="1600" baseline="30000" dirty="0">
                <a:solidFill>
                  <a:schemeClr val="accent2"/>
                </a:solidFill>
                <a:ea typeface="宋体" pitchFamily="2" charset="-122"/>
              </a:rPr>
              <a:t>1</a:t>
            </a:r>
            <a:r>
              <a:rPr lang="en-US" altLang="zh-CN" sz="1600" dirty="0">
                <a:solidFill>
                  <a:schemeClr val="accent2"/>
                </a:solidFill>
                <a:ea typeface="宋体" pitchFamily="2" charset="-122"/>
              </a:rPr>
              <a:t> &lt; (</a:t>
            </a:r>
            <a:r>
              <a:rPr lang="en-US" altLang="zh-CN" sz="1600" i="1" dirty="0">
                <a:solidFill>
                  <a:schemeClr val="accent2"/>
                </a:solidFill>
                <a:ea typeface="宋体" pitchFamily="2" charset="-122"/>
              </a:rPr>
              <a:t>P</a:t>
            </a:r>
            <a:r>
              <a:rPr lang="en-US" altLang="zh-CN" sz="1600" i="1" baseline="-25000" dirty="0">
                <a:solidFill>
                  <a:schemeClr val="accent2"/>
                </a:solidFill>
                <a:ea typeface="宋体" pitchFamily="2" charset="-122"/>
              </a:rPr>
              <a:t>C</a:t>
            </a:r>
            <a:r>
              <a:rPr lang="en-US" altLang="zh-CN" sz="1600" dirty="0">
                <a:solidFill>
                  <a:schemeClr val="accent2"/>
                </a:solidFill>
                <a:ea typeface="宋体" pitchFamily="2" charset="-122"/>
              </a:rPr>
              <a:t>/</a:t>
            </a:r>
            <a:r>
              <a:rPr lang="en-US" altLang="zh-CN" sz="1600" i="1" dirty="0">
                <a:solidFill>
                  <a:schemeClr val="accent2"/>
                </a:solidFill>
                <a:ea typeface="宋体" pitchFamily="2" charset="-122"/>
              </a:rPr>
              <a:t>P</a:t>
            </a:r>
            <a:r>
              <a:rPr lang="en-US" altLang="zh-CN" sz="1600" i="1" baseline="-25000" dirty="0">
                <a:solidFill>
                  <a:schemeClr val="accent2"/>
                </a:solidFill>
                <a:ea typeface="宋体" pitchFamily="2" charset="-122"/>
              </a:rPr>
              <a:t>R</a:t>
            </a:r>
            <a:r>
              <a:rPr lang="en-US" altLang="zh-CN" sz="1600" dirty="0">
                <a:solidFill>
                  <a:schemeClr val="accent2"/>
                </a:solidFill>
                <a:ea typeface="宋体" pitchFamily="2" charset="-122"/>
              </a:rPr>
              <a:t>)</a:t>
            </a:r>
            <a:r>
              <a:rPr lang="en-US" altLang="zh-CN" sz="1600" i="1" baseline="30000" dirty="0">
                <a:solidFill>
                  <a:schemeClr val="accent2"/>
                </a:solidFill>
                <a:ea typeface="宋体" pitchFamily="2" charset="-122"/>
              </a:rPr>
              <a:t>A</a:t>
            </a:r>
            <a:r>
              <a:rPr lang="zh-CN" altLang="en-US" sz="1600" dirty="0">
                <a:solidFill>
                  <a:schemeClr val="accent2"/>
                </a:solidFill>
                <a:ea typeface="宋体" pitchFamily="2" charset="-122"/>
              </a:rPr>
              <a:t>时，母国企业会将零部件活动外包到外国，形成贸易均衡点</a:t>
            </a:r>
            <a:r>
              <a:rPr lang="en-US" altLang="zh-CN" sz="1600" dirty="0">
                <a:solidFill>
                  <a:schemeClr val="accent2"/>
                </a:solidFill>
                <a:ea typeface="宋体" pitchFamily="2" charset="-122"/>
              </a:rPr>
              <a:t>B</a:t>
            </a:r>
            <a:r>
              <a:rPr lang="zh-CN" altLang="en-US" sz="1600" dirty="0">
                <a:solidFill>
                  <a:schemeClr val="accent2"/>
                </a:solidFill>
                <a:ea typeface="宋体" pitchFamily="2" charset="-122"/>
              </a:rPr>
              <a:t>和</a:t>
            </a:r>
            <a:r>
              <a:rPr lang="en-US" altLang="zh-CN" sz="1600" dirty="0">
                <a:solidFill>
                  <a:schemeClr val="accent2"/>
                </a:solidFill>
                <a:ea typeface="宋体" pitchFamily="2" charset="-122"/>
              </a:rPr>
              <a:t>C</a:t>
            </a:r>
            <a:r>
              <a:rPr lang="zh-CN" altLang="en-US" sz="1600" dirty="0">
                <a:solidFill>
                  <a:schemeClr val="accent2"/>
                </a:solidFill>
                <a:ea typeface="宋体" pitchFamily="2" charset="-122"/>
              </a:rPr>
              <a:t>点；</a:t>
            </a:r>
            <a:endParaRPr lang="en-US" altLang="zh-CN" sz="1600" dirty="0">
              <a:solidFill>
                <a:schemeClr val="accent2"/>
              </a:solidFill>
              <a:ea typeface="宋体" pitchFamily="2" charset="-122"/>
            </a:endParaRPr>
          </a:p>
          <a:p>
            <a:pPr>
              <a:lnSpc>
                <a:spcPts val="2700"/>
              </a:lnSpc>
              <a:spcBef>
                <a:spcPct val="10000"/>
              </a:spcBef>
              <a:spcAft>
                <a:spcPct val="10000"/>
              </a:spcAft>
            </a:pPr>
            <a:r>
              <a:rPr lang="zh-CN" altLang="en-US" sz="1600" dirty="0">
                <a:solidFill>
                  <a:schemeClr val="accent2"/>
                </a:solidFill>
                <a:ea typeface="宋体" pitchFamily="2" charset="-122"/>
              </a:rPr>
              <a:t>母国企业将进口零部件</a:t>
            </a:r>
            <a:r>
              <a:rPr lang="en-US" altLang="zh-CN" sz="1600" dirty="0">
                <a:solidFill>
                  <a:schemeClr val="accent2"/>
                </a:solidFill>
                <a:ea typeface="宋体" pitchFamily="2" charset="-122"/>
              </a:rPr>
              <a:t>BC(</a:t>
            </a:r>
            <a:r>
              <a:rPr lang="zh-CN" altLang="en-US" sz="1600" dirty="0">
                <a:solidFill>
                  <a:schemeClr val="accent2"/>
                </a:solidFill>
                <a:ea typeface="宋体" pitchFamily="2" charset="-122"/>
              </a:rPr>
              <a:t>横轴</a:t>
            </a:r>
            <a:r>
              <a:rPr lang="en-US" altLang="zh-CN" sz="1600" dirty="0">
                <a:solidFill>
                  <a:schemeClr val="accent2"/>
                </a:solidFill>
                <a:ea typeface="宋体" pitchFamily="2" charset="-122"/>
              </a:rPr>
              <a:t>)</a:t>
            </a:r>
            <a:r>
              <a:rPr lang="zh-CN" altLang="en-US" sz="1600" dirty="0">
                <a:solidFill>
                  <a:schemeClr val="accent2"/>
                </a:solidFill>
                <a:ea typeface="宋体" pitchFamily="2" charset="-122"/>
              </a:rPr>
              <a:t>、出口研发</a:t>
            </a:r>
            <a:r>
              <a:rPr lang="en-US" altLang="zh-CN" sz="1600" dirty="0">
                <a:solidFill>
                  <a:schemeClr val="accent2"/>
                </a:solidFill>
                <a:ea typeface="宋体" pitchFamily="2" charset="-122"/>
              </a:rPr>
              <a:t>BC(</a:t>
            </a:r>
            <a:r>
              <a:rPr lang="zh-CN" altLang="en-US" sz="1600" dirty="0">
                <a:solidFill>
                  <a:schemeClr val="accent2"/>
                </a:solidFill>
                <a:ea typeface="宋体" pitchFamily="2" charset="-122"/>
              </a:rPr>
              <a:t>纵轴</a:t>
            </a:r>
            <a:r>
              <a:rPr lang="en-US" altLang="zh-CN" sz="1600" dirty="0">
                <a:solidFill>
                  <a:schemeClr val="accent2"/>
                </a:solidFill>
                <a:ea typeface="宋体" pitchFamily="2" charset="-122"/>
              </a:rPr>
              <a:t>)</a:t>
            </a:r>
            <a:r>
              <a:rPr lang="zh-CN" altLang="en-US" sz="1600" dirty="0">
                <a:solidFill>
                  <a:schemeClr val="accent2"/>
                </a:solidFill>
                <a:ea typeface="宋体" pitchFamily="2" charset="-122"/>
              </a:rPr>
              <a:t>；</a:t>
            </a:r>
            <a:endParaRPr lang="en-US" altLang="zh-CN" sz="1600" dirty="0">
              <a:solidFill>
                <a:schemeClr val="accent2"/>
              </a:solidFill>
              <a:ea typeface="宋体" pitchFamily="2" charset="-122"/>
            </a:endParaRPr>
          </a:p>
          <a:p>
            <a:pPr>
              <a:lnSpc>
                <a:spcPts val="2700"/>
              </a:lnSpc>
              <a:spcBef>
                <a:spcPct val="10000"/>
              </a:spcBef>
              <a:spcAft>
                <a:spcPct val="10000"/>
              </a:spcAft>
            </a:pPr>
            <a:endParaRPr lang="en-US" altLang="zh-CN" sz="1600" dirty="0">
              <a:solidFill>
                <a:schemeClr val="accent2"/>
              </a:solidFill>
              <a:ea typeface="宋体" pitchFamily="2" charset="-122"/>
            </a:endParaRPr>
          </a:p>
        </p:txBody>
      </p:sp>
      <p:sp>
        <p:nvSpPr>
          <p:cNvPr id="36" name="Rectangle 6"/>
          <p:cNvSpPr>
            <a:spLocks noChangeArrowheads="1"/>
          </p:cNvSpPr>
          <p:nvPr/>
        </p:nvSpPr>
        <p:spPr bwMode="auto">
          <a:xfrm>
            <a:off x="576263" y="820738"/>
            <a:ext cx="7947025" cy="523220"/>
          </a:xfrm>
          <a:prstGeom prst="rect">
            <a:avLst/>
          </a:prstGeom>
          <a:noFill/>
          <a:ln w="9525" algn="ctr">
            <a:noFill/>
            <a:miter lim="800000"/>
            <a:headEnd/>
            <a:tailEnd/>
          </a:ln>
        </p:spPr>
        <p:txBody>
          <a:bodyPr>
            <a:spAutoFit/>
          </a:bodyPr>
          <a:lstStyle/>
          <a:p>
            <a:pPr>
              <a:spcBef>
                <a:spcPct val="10000"/>
              </a:spcBef>
              <a:spcAft>
                <a:spcPct val="10000"/>
              </a:spcAft>
            </a:pPr>
            <a:r>
              <a:rPr lang="zh-CN" altLang="en-US" sz="2800" dirty="0">
                <a:solidFill>
                  <a:schemeClr val="accent2"/>
                </a:solidFill>
                <a:ea typeface="宋体" pitchFamily="2" charset="-122"/>
              </a:rPr>
              <a:t>贸易均衡及贸易条件变化</a:t>
            </a:r>
            <a:endParaRPr lang="en-US" altLang="zh-CN" sz="2800" b="0" baseline="30000" dirty="0">
              <a:solidFill>
                <a:schemeClr val="accent2"/>
              </a:solidFill>
              <a:ea typeface="宋体" pitchFamily="2" charset="-122"/>
            </a:endParaRPr>
          </a:p>
        </p:txBody>
      </p:sp>
      <p:pic>
        <p:nvPicPr>
          <p:cNvPr id="9218" name="Picture 2"/>
          <p:cNvPicPr>
            <a:picLocks noChangeAspect="1" noChangeArrowheads="1"/>
          </p:cNvPicPr>
          <p:nvPr/>
        </p:nvPicPr>
        <p:blipFill>
          <a:blip r:embed="rId3"/>
          <a:srcRect/>
          <a:stretch>
            <a:fillRect/>
          </a:stretch>
        </p:blipFill>
        <p:spPr bwMode="auto">
          <a:xfrm>
            <a:off x="285720" y="1428736"/>
            <a:ext cx="5775742" cy="5072098"/>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xEl>
                                              <p:pRg st="0" end="0"/>
                                            </p:txEl>
                                          </p:spTgt>
                                        </p:tgtEl>
                                        <p:attrNameLst>
                                          <p:attrName>style.visibility</p:attrName>
                                        </p:attrNameLst>
                                      </p:cBhvr>
                                      <p:to>
                                        <p:strVal val="visible"/>
                                      </p:to>
                                    </p:set>
                                    <p:animEffect transition="in" filter="wipe(left)">
                                      <p:cBhvr>
                                        <p:cTn id="11" dur="500"/>
                                        <p:tgtEl>
                                          <p:spTgt spid="17">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7">
                                            <p:txEl>
                                              <p:pRg st="1" end="1"/>
                                            </p:txEl>
                                          </p:spTgt>
                                        </p:tgtEl>
                                        <p:attrNameLst>
                                          <p:attrName>style.visibility</p:attrName>
                                        </p:attrNameLst>
                                      </p:cBhvr>
                                      <p:to>
                                        <p:strVal val="visible"/>
                                      </p:to>
                                    </p:set>
                                    <p:animEffect transition="in" filter="wipe(left)">
                                      <p:cBhvr>
                                        <p:cTn id="16" dur="500"/>
                                        <p:tgtEl>
                                          <p:spTgt spid="17">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7">
                                            <p:txEl>
                                              <p:pRg st="2" end="2"/>
                                            </p:txEl>
                                          </p:spTgt>
                                        </p:tgtEl>
                                        <p:attrNameLst>
                                          <p:attrName>style.visibility</p:attrName>
                                        </p:attrNameLst>
                                      </p:cBhvr>
                                      <p:to>
                                        <p:strVal val="visible"/>
                                      </p:to>
                                    </p:set>
                                    <p:animEffect transition="in" filter="wipe(left)">
                                      <p:cBhvr>
                                        <p:cTn id="21" dur="500"/>
                                        <p:tgtEl>
                                          <p:spTgt spid="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dirty="0">
                <a:solidFill>
                  <a:schemeClr val="accent2"/>
                </a:solidFill>
                <a:latin typeface="宋体" pitchFamily="2" charset="-122"/>
                <a:ea typeface="宋体" pitchFamily="2" charset="-122"/>
              </a:rPr>
              <a:t>1.</a:t>
            </a:r>
            <a:r>
              <a:rPr lang="zh-CN" altLang="en-US" dirty="0">
                <a:solidFill>
                  <a:schemeClr val="accent2"/>
                </a:solidFill>
                <a:latin typeface="宋体" pitchFamily="2" charset="-122"/>
                <a:ea typeface="宋体" pitchFamily="2" charset="-122"/>
              </a:rPr>
              <a:t>一个外包模型</a:t>
            </a:r>
            <a:endParaRPr lang="en-US" dirty="0">
              <a:solidFill>
                <a:schemeClr val="accent2"/>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461963"/>
          </a:xfrm>
          <a:prstGeom prst="rect">
            <a:avLst/>
          </a:prstGeom>
          <a:noFill/>
          <a:ln w="9525" algn="ctr">
            <a:noFill/>
            <a:miter lim="800000"/>
            <a:headEnd/>
            <a:tailEnd/>
          </a:ln>
        </p:spPr>
        <p:txBody>
          <a:bodyPr>
            <a:spAutoFit/>
          </a:bodyPr>
          <a:lstStyle/>
          <a:p>
            <a:pPr>
              <a:spcBef>
                <a:spcPct val="20000"/>
              </a:spcBef>
            </a:pPr>
            <a:r>
              <a:rPr lang="zh-CN" altLang="en-US" sz="2400" dirty="0">
                <a:solidFill>
                  <a:schemeClr val="accent2"/>
                </a:solidFill>
                <a:latin typeface="宋体" pitchFamily="2" charset="-122"/>
                <a:ea typeface="宋体" pitchFamily="2" charset="-122"/>
              </a:rPr>
              <a:t>何谓外包？</a:t>
            </a:r>
            <a:endParaRPr lang="en-US" sz="2400" dirty="0">
              <a:solidFill>
                <a:schemeClr val="accent2"/>
              </a:solidFill>
              <a:latin typeface="宋体" pitchFamily="2" charset="-122"/>
              <a:ea typeface="宋体" pitchFamily="2" charset="-122"/>
            </a:endParaRPr>
          </a:p>
        </p:txBody>
      </p:sp>
      <p:sp>
        <p:nvSpPr>
          <p:cNvPr id="25" name="Rectangle 24"/>
          <p:cNvSpPr>
            <a:spLocks noChangeArrowheads="1"/>
          </p:cNvSpPr>
          <p:nvPr/>
        </p:nvSpPr>
        <p:spPr bwMode="auto">
          <a:xfrm>
            <a:off x="566738" y="1357313"/>
            <a:ext cx="8291542" cy="4893647"/>
          </a:xfrm>
          <a:prstGeom prst="rect">
            <a:avLst/>
          </a:prstGeom>
          <a:noFill/>
          <a:ln w="9525">
            <a:noFill/>
            <a:miter lim="800000"/>
            <a:headEnd/>
            <a:tailEnd/>
          </a:ln>
        </p:spPr>
        <p:txBody>
          <a:bodyPr wrap="square">
            <a:spAutoFit/>
          </a:bodyPr>
          <a:lstStyle/>
          <a:p>
            <a:pPr>
              <a:lnSpc>
                <a:spcPct val="150000"/>
              </a:lnSpc>
              <a:spcBef>
                <a:spcPct val="10000"/>
              </a:spcBef>
              <a:spcAft>
                <a:spcPct val="10000"/>
              </a:spcAft>
              <a:buFont typeface="Wingdings" pitchFamily="2" charset="2"/>
              <a:buChar char="u"/>
            </a:pPr>
            <a:r>
              <a:rPr lang="zh-CN" altLang="en-US" sz="2400" b="0" dirty="0">
                <a:solidFill>
                  <a:schemeClr val="accent2"/>
                </a:solidFill>
                <a:latin typeface="宋体" pitchFamily="2" charset="-122"/>
                <a:ea typeface="宋体" pitchFamily="2" charset="-122"/>
              </a:rPr>
              <a:t>一项服务由一个国家提供并由另一个国家使用，或者一件商品的各个部件在不同国家生产，然后在另一国家完成装配的现象被称为境外外包，简称外包。</a:t>
            </a:r>
            <a:endParaRPr lang="en-US" altLang="zh-CN" sz="2400" b="0" dirty="0">
              <a:solidFill>
                <a:schemeClr val="accent2"/>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u"/>
            </a:pPr>
            <a:r>
              <a:rPr lang="zh-CN" altLang="en-US" sz="2400" dirty="0">
                <a:solidFill>
                  <a:schemeClr val="accent2"/>
                </a:solidFill>
                <a:latin typeface="宋体" pitchFamily="2" charset="-122"/>
                <a:ea typeface="宋体" pitchFamily="2" charset="-122"/>
              </a:rPr>
              <a:t>境内外包</a:t>
            </a:r>
            <a:endParaRPr lang="en-US" altLang="zh-CN" sz="2400" dirty="0">
              <a:solidFill>
                <a:schemeClr val="accent2"/>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u"/>
            </a:pPr>
            <a:r>
              <a:rPr lang="zh-CN" altLang="en-US" sz="2400" b="0" dirty="0">
                <a:solidFill>
                  <a:schemeClr val="accent2"/>
                </a:solidFill>
                <a:latin typeface="宋体" pitchFamily="2" charset="-122"/>
                <a:ea typeface="宋体" pitchFamily="2" charset="-122"/>
              </a:rPr>
              <a:t>外包针对的是中间投入品</a:t>
            </a:r>
            <a:endParaRPr lang="en-US" altLang="zh-CN" sz="2400" b="0" dirty="0">
              <a:solidFill>
                <a:schemeClr val="accent2"/>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u"/>
            </a:pPr>
            <a:r>
              <a:rPr lang="zh-CN" altLang="en-US" sz="2400" dirty="0">
                <a:solidFill>
                  <a:schemeClr val="accent2"/>
                </a:solidFill>
                <a:latin typeface="宋体" pitchFamily="2" charset="-122"/>
                <a:ea typeface="宋体" pitchFamily="2" charset="-122"/>
              </a:rPr>
              <a:t>外包与产品贸易异同：</a:t>
            </a:r>
            <a:endParaRPr lang="en-US" altLang="zh-CN" sz="2400" dirty="0">
              <a:solidFill>
                <a:schemeClr val="accent2"/>
              </a:solidFill>
              <a:latin typeface="宋体" pitchFamily="2" charset="-122"/>
              <a:ea typeface="宋体" pitchFamily="2" charset="-122"/>
            </a:endParaRPr>
          </a:p>
          <a:p>
            <a:pPr lvl="1">
              <a:lnSpc>
                <a:spcPct val="150000"/>
              </a:lnSpc>
              <a:spcBef>
                <a:spcPct val="10000"/>
              </a:spcBef>
              <a:spcAft>
                <a:spcPct val="10000"/>
              </a:spcAft>
            </a:pPr>
            <a:r>
              <a:rPr lang="en-US" altLang="zh-CN" sz="2400" b="0" dirty="0">
                <a:solidFill>
                  <a:schemeClr val="accent2"/>
                </a:solidFill>
                <a:latin typeface="宋体" pitchFamily="2" charset="-122"/>
                <a:ea typeface="宋体" pitchFamily="2" charset="-122"/>
              </a:rPr>
              <a:t>    </a:t>
            </a:r>
            <a:r>
              <a:rPr lang="zh-CN" altLang="en-US" sz="2400" b="0" dirty="0">
                <a:solidFill>
                  <a:schemeClr val="accent2"/>
                </a:solidFill>
                <a:latin typeface="宋体" pitchFamily="2" charset="-122"/>
                <a:ea typeface="宋体" pitchFamily="2" charset="-122"/>
              </a:rPr>
              <a:t>相同点：从国外进口更便宜的商品和服务；</a:t>
            </a:r>
            <a:endParaRPr lang="en-US" altLang="zh-CN" sz="2400" b="0" dirty="0">
              <a:solidFill>
                <a:schemeClr val="accent2"/>
              </a:solidFill>
              <a:latin typeface="宋体" pitchFamily="2" charset="-122"/>
              <a:ea typeface="宋体" pitchFamily="2" charset="-122"/>
            </a:endParaRPr>
          </a:p>
          <a:p>
            <a:pPr lvl="2">
              <a:lnSpc>
                <a:spcPct val="150000"/>
              </a:lnSpc>
              <a:spcBef>
                <a:spcPct val="10000"/>
              </a:spcBef>
              <a:spcAft>
                <a:spcPct val="10000"/>
              </a:spcAft>
            </a:pPr>
            <a:r>
              <a:rPr lang="zh-CN" altLang="en-US" sz="2400" dirty="0">
                <a:solidFill>
                  <a:schemeClr val="accent2"/>
                </a:solidFill>
                <a:latin typeface="宋体" pitchFamily="2" charset="-122"/>
                <a:ea typeface="宋体" pitchFamily="2" charset="-122"/>
              </a:rPr>
              <a:t> 不同点：转移了生产环节，导致就业外溢，类似移民</a:t>
            </a:r>
            <a:endParaRPr lang="en-US" sz="2400" b="0" dirty="0">
              <a:solidFill>
                <a:schemeClr val="accent2"/>
              </a:solidFill>
              <a:latin typeface="宋体" pitchFamily="2" charset="-122"/>
              <a:ea typeface="宋体" pitchFamily="2" charset="-122"/>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3" name="Rectangle 3"/>
          <p:cNvSpPr>
            <a:spLocks noGrp="1" noChangeArrowheads="1"/>
          </p:cNvSpPr>
          <p:nvPr>
            <p:ph type="title"/>
          </p:nvPr>
        </p:nvSpPr>
        <p:spPr>
          <a:xfrm>
            <a:off x="566738" y="0"/>
            <a:ext cx="8577262" cy="820738"/>
          </a:xfrm>
        </p:spPr>
        <p:txBody>
          <a:bodyPr/>
          <a:lstStyle/>
          <a:p>
            <a:r>
              <a:rPr lang="en-US" altLang="zh-CN" dirty="0">
                <a:solidFill>
                  <a:schemeClr val="accent2"/>
                </a:solidFill>
                <a:latin typeface="宋体" pitchFamily="2" charset="-122"/>
                <a:ea typeface="宋体" pitchFamily="2" charset="-122"/>
              </a:rPr>
              <a:t>2.</a:t>
            </a:r>
            <a:r>
              <a:rPr lang="zh-CN" altLang="en-US" dirty="0">
                <a:solidFill>
                  <a:schemeClr val="accent2"/>
                </a:solidFill>
                <a:latin typeface="宋体" pitchFamily="2" charset="-122"/>
                <a:ea typeface="宋体" pitchFamily="2" charset="-122"/>
              </a:rPr>
              <a:t>外包所得</a:t>
            </a:r>
            <a:endParaRPr lang="en-US" altLang="zh-CN" dirty="0">
              <a:solidFill>
                <a:schemeClr val="accent2"/>
              </a:solidFill>
              <a:latin typeface="宋体" pitchFamily="2" charset="-122"/>
              <a:ea typeface="宋体" pitchFamily="2" charset="-122"/>
            </a:endParaRPr>
          </a:p>
        </p:txBody>
      </p:sp>
      <p:sp>
        <p:nvSpPr>
          <p:cNvPr id="36" name="Rectangle 6"/>
          <p:cNvSpPr>
            <a:spLocks noChangeArrowheads="1"/>
          </p:cNvSpPr>
          <p:nvPr/>
        </p:nvSpPr>
        <p:spPr bwMode="auto">
          <a:xfrm>
            <a:off x="576263" y="820738"/>
            <a:ext cx="7947025" cy="523220"/>
          </a:xfrm>
          <a:prstGeom prst="rect">
            <a:avLst/>
          </a:prstGeom>
          <a:noFill/>
          <a:ln w="9525" algn="ctr">
            <a:noFill/>
            <a:miter lim="800000"/>
            <a:headEnd/>
            <a:tailEnd/>
          </a:ln>
        </p:spPr>
        <p:txBody>
          <a:bodyPr>
            <a:spAutoFit/>
          </a:bodyPr>
          <a:lstStyle/>
          <a:p>
            <a:pPr>
              <a:spcBef>
                <a:spcPct val="10000"/>
              </a:spcBef>
              <a:spcAft>
                <a:spcPct val="10000"/>
              </a:spcAft>
            </a:pPr>
            <a:r>
              <a:rPr lang="zh-CN" altLang="en-US" sz="2800" dirty="0">
                <a:solidFill>
                  <a:schemeClr val="accent2"/>
                </a:solidFill>
                <a:ea typeface="宋体" pitchFamily="2" charset="-122"/>
              </a:rPr>
              <a:t>贸易均衡及贸易条件变化</a:t>
            </a:r>
            <a:endParaRPr lang="en-US" altLang="zh-CN" sz="2800" b="0" baseline="30000" dirty="0">
              <a:solidFill>
                <a:schemeClr val="accent2"/>
              </a:solidFill>
              <a:ea typeface="宋体" pitchFamily="2" charset="-122"/>
            </a:endParaRPr>
          </a:p>
        </p:txBody>
      </p:sp>
      <p:pic>
        <p:nvPicPr>
          <p:cNvPr id="3075" name="Picture 3"/>
          <p:cNvPicPr>
            <a:picLocks noChangeAspect="1" noChangeArrowheads="1"/>
          </p:cNvPicPr>
          <p:nvPr/>
        </p:nvPicPr>
        <p:blipFill>
          <a:blip r:embed="rId3"/>
          <a:srcRect/>
          <a:stretch>
            <a:fillRect/>
          </a:stretch>
        </p:blipFill>
        <p:spPr bwMode="auto">
          <a:xfrm>
            <a:off x="214282" y="1571612"/>
            <a:ext cx="8570941" cy="4084589"/>
          </a:xfrm>
          <a:prstGeom prst="rect">
            <a:avLst/>
          </a:prstGeom>
          <a:noFill/>
          <a:ln w="9525">
            <a:noFill/>
            <a:miter lim="800000"/>
            <a:headEnd/>
            <a:tailEnd/>
          </a:ln>
          <a:effectLst/>
        </p:spPr>
      </p:pic>
      <mc:AlternateContent xmlns:mc="http://schemas.openxmlformats.org/markup-compatibility/2006" xmlns:p14="http://schemas.microsoft.com/office/powerpoint/2010/main">
        <mc:Choice Requires="p14">
          <p:contentPart p14:bwMode="auto" r:id="rId4">
            <p14:nvContentPartPr>
              <p14:cNvPr id="2" name="墨迹 1">
                <a:extLst>
                  <a:ext uri="{FF2B5EF4-FFF2-40B4-BE49-F238E27FC236}">
                    <a16:creationId xmlns:a16="http://schemas.microsoft.com/office/drawing/2014/main" xmlns="" id="{1E66C434-5C36-445E-8648-721DEA9373B9}"/>
                  </a:ext>
                </a:extLst>
              </p14:cNvPr>
              <p14:cNvContentPartPr/>
              <p14:nvPr/>
            </p14:nvContentPartPr>
            <p14:xfrm>
              <a:off x="8712360" y="1879560"/>
              <a:ext cx="412920" cy="3537360"/>
            </p14:xfrm>
          </p:contentPart>
        </mc:Choice>
        <mc:Fallback xmlns="">
          <p:pic>
            <p:nvPicPr>
              <p:cNvPr id="2" name="墨迹 1">
                <a:extLst>
                  <a:ext uri="{FF2B5EF4-FFF2-40B4-BE49-F238E27FC236}">
                    <a16:creationId xmlns:a16="http://schemas.microsoft.com/office/drawing/2014/main" id="{1E66C434-5C36-445E-8648-721DEA9373B9}"/>
                  </a:ext>
                </a:extLst>
              </p:cNvPr>
              <p:cNvPicPr/>
              <p:nvPr/>
            </p:nvPicPr>
            <p:blipFill>
              <a:blip r:embed="rId5"/>
              <a:stretch>
                <a:fillRect/>
              </a:stretch>
            </p:blipFill>
            <p:spPr>
              <a:xfrm>
                <a:off x="8703000" y="1870200"/>
                <a:ext cx="431640" cy="3556080"/>
              </a:xfrm>
              <a:prstGeom prst="rect">
                <a:avLst/>
              </a:prstGeom>
            </p:spPr>
          </p:pic>
        </mc:Fallback>
      </mc:AlternateContent>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6803" name="Rectangle 3"/>
          <p:cNvSpPr>
            <a:spLocks noGrp="1" noChangeArrowheads="1"/>
          </p:cNvSpPr>
          <p:nvPr>
            <p:ph type="title"/>
          </p:nvPr>
        </p:nvSpPr>
        <p:spPr>
          <a:xfrm>
            <a:off x="566738" y="0"/>
            <a:ext cx="8577262" cy="820738"/>
          </a:xfrm>
        </p:spPr>
        <p:txBody>
          <a:bodyPr/>
          <a:lstStyle/>
          <a:p>
            <a:r>
              <a:rPr lang="en-US" altLang="zh-CN" dirty="0">
                <a:solidFill>
                  <a:schemeClr val="accent2"/>
                </a:solidFill>
                <a:latin typeface="宋体" pitchFamily="2" charset="-122"/>
                <a:ea typeface="宋体" pitchFamily="2" charset="-122"/>
              </a:rPr>
              <a:t>2.</a:t>
            </a:r>
            <a:r>
              <a:rPr lang="zh-CN" altLang="en-US" dirty="0">
                <a:solidFill>
                  <a:schemeClr val="accent2"/>
                </a:solidFill>
                <a:latin typeface="宋体" pitchFamily="2" charset="-122"/>
                <a:ea typeface="宋体" pitchFamily="2" charset="-122"/>
              </a:rPr>
              <a:t>外包所得</a:t>
            </a:r>
            <a:endParaRPr lang="en-US" altLang="zh-CN" dirty="0">
              <a:solidFill>
                <a:schemeClr val="accent2"/>
              </a:solidFill>
              <a:latin typeface="宋体" pitchFamily="2" charset="-122"/>
              <a:ea typeface="宋体" pitchFamily="2" charset="-122"/>
            </a:endParaRPr>
          </a:p>
        </p:txBody>
      </p:sp>
      <p:sp>
        <p:nvSpPr>
          <p:cNvPr id="17" name="Rectangle 16"/>
          <p:cNvSpPr>
            <a:spLocks noChangeArrowheads="1"/>
          </p:cNvSpPr>
          <p:nvPr/>
        </p:nvSpPr>
        <p:spPr bwMode="auto">
          <a:xfrm>
            <a:off x="6072198" y="1000108"/>
            <a:ext cx="2928958" cy="5257800"/>
          </a:xfrm>
          <a:prstGeom prst="rect">
            <a:avLst/>
          </a:prstGeom>
          <a:noFill/>
          <a:ln w="9525">
            <a:noFill/>
            <a:miter lim="800000"/>
            <a:headEnd/>
            <a:tailEnd/>
          </a:ln>
        </p:spPr>
        <p:txBody>
          <a:bodyPr/>
          <a:lstStyle/>
          <a:p>
            <a:pPr>
              <a:lnSpc>
                <a:spcPts val="2700"/>
              </a:lnSpc>
              <a:spcBef>
                <a:spcPct val="10000"/>
              </a:spcBef>
              <a:spcAft>
                <a:spcPct val="10000"/>
              </a:spcAft>
            </a:pPr>
            <a:endParaRPr lang="en-US" altLang="zh-CN" sz="1600" dirty="0">
              <a:solidFill>
                <a:schemeClr val="accent2"/>
              </a:solidFill>
              <a:ea typeface="宋体" pitchFamily="2" charset="-122"/>
            </a:endParaRPr>
          </a:p>
          <a:p>
            <a:pPr>
              <a:lnSpc>
                <a:spcPts val="2700"/>
              </a:lnSpc>
              <a:spcBef>
                <a:spcPct val="10000"/>
              </a:spcBef>
              <a:spcAft>
                <a:spcPct val="10000"/>
              </a:spcAft>
            </a:pPr>
            <a:r>
              <a:rPr lang="zh-CN" altLang="en-US" sz="2400" b="1" dirty="0">
                <a:solidFill>
                  <a:schemeClr val="accent2"/>
                </a:solidFill>
                <a:ea typeface="宋体" pitchFamily="2" charset="-122"/>
              </a:rPr>
              <a:t>零部件价格下降</a:t>
            </a:r>
            <a:endParaRPr lang="en-US" altLang="zh-CN" sz="2400" b="1" dirty="0">
              <a:solidFill>
                <a:schemeClr val="accent2"/>
              </a:solidFill>
              <a:ea typeface="宋体" pitchFamily="2" charset="-122"/>
            </a:endParaRPr>
          </a:p>
          <a:p>
            <a:pPr>
              <a:lnSpc>
                <a:spcPts val="2700"/>
              </a:lnSpc>
              <a:spcBef>
                <a:spcPct val="10000"/>
              </a:spcBef>
              <a:spcAft>
                <a:spcPct val="10000"/>
              </a:spcAft>
            </a:pPr>
            <a:r>
              <a:rPr lang="zh-CN" altLang="en-US" sz="1600" dirty="0">
                <a:solidFill>
                  <a:schemeClr val="accent2"/>
                </a:solidFill>
                <a:ea typeface="宋体" pitchFamily="2" charset="-122"/>
              </a:rPr>
              <a:t>如果零部件价格下降，贸易条件改善，世界相对价格由</a:t>
            </a:r>
            <a:r>
              <a:rPr lang="en-US" altLang="zh-CN" sz="1600" dirty="0">
                <a:solidFill>
                  <a:schemeClr val="accent2"/>
                </a:solidFill>
                <a:ea typeface="宋体" pitchFamily="2" charset="-122"/>
              </a:rPr>
              <a:t>(</a:t>
            </a:r>
            <a:r>
              <a:rPr lang="en-US" altLang="zh-CN" sz="1600" i="1" dirty="0">
                <a:solidFill>
                  <a:schemeClr val="accent2"/>
                </a:solidFill>
                <a:ea typeface="宋体" pitchFamily="2" charset="-122"/>
              </a:rPr>
              <a:t>P</a:t>
            </a:r>
            <a:r>
              <a:rPr lang="en-US" altLang="zh-CN" sz="1600" i="1" baseline="-25000" dirty="0">
                <a:solidFill>
                  <a:schemeClr val="accent2"/>
                </a:solidFill>
                <a:ea typeface="宋体" pitchFamily="2" charset="-122"/>
              </a:rPr>
              <a:t>C</a:t>
            </a:r>
            <a:r>
              <a:rPr lang="en-US" altLang="zh-CN" sz="1600" dirty="0">
                <a:solidFill>
                  <a:schemeClr val="accent2"/>
                </a:solidFill>
                <a:ea typeface="宋体" pitchFamily="2" charset="-122"/>
              </a:rPr>
              <a:t>/</a:t>
            </a:r>
            <a:r>
              <a:rPr lang="en-US" altLang="zh-CN" sz="1600" i="1" dirty="0">
                <a:solidFill>
                  <a:schemeClr val="accent2"/>
                </a:solidFill>
                <a:ea typeface="宋体" pitchFamily="2" charset="-122"/>
              </a:rPr>
              <a:t>P</a:t>
            </a:r>
            <a:r>
              <a:rPr lang="en-US" altLang="zh-CN" sz="1600" i="1" baseline="-25000" dirty="0">
                <a:solidFill>
                  <a:schemeClr val="accent2"/>
                </a:solidFill>
                <a:ea typeface="宋体" pitchFamily="2" charset="-122"/>
              </a:rPr>
              <a:t>R</a:t>
            </a:r>
            <a:r>
              <a:rPr lang="en-US" altLang="zh-CN" sz="1600" dirty="0">
                <a:solidFill>
                  <a:schemeClr val="accent2"/>
                </a:solidFill>
                <a:ea typeface="宋体" pitchFamily="2" charset="-122"/>
              </a:rPr>
              <a:t>)</a:t>
            </a:r>
            <a:r>
              <a:rPr lang="en-US" altLang="zh-CN" sz="1600" i="1" baseline="30000" dirty="0">
                <a:solidFill>
                  <a:schemeClr val="accent2"/>
                </a:solidFill>
                <a:ea typeface="宋体" pitchFamily="2" charset="-122"/>
              </a:rPr>
              <a:t>W</a:t>
            </a:r>
            <a:r>
              <a:rPr lang="en-US" altLang="zh-CN" sz="1600" baseline="30000" dirty="0">
                <a:solidFill>
                  <a:schemeClr val="accent2"/>
                </a:solidFill>
                <a:ea typeface="宋体" pitchFamily="2" charset="-122"/>
              </a:rPr>
              <a:t>1</a:t>
            </a:r>
            <a:r>
              <a:rPr lang="en-US" altLang="zh-CN" sz="1600" dirty="0">
                <a:solidFill>
                  <a:schemeClr val="accent2"/>
                </a:solidFill>
                <a:ea typeface="宋体" pitchFamily="2" charset="-122"/>
              </a:rPr>
              <a:t> </a:t>
            </a:r>
            <a:r>
              <a:rPr lang="zh-CN" altLang="en-US" sz="1600" dirty="0">
                <a:solidFill>
                  <a:schemeClr val="accent2"/>
                </a:solidFill>
                <a:ea typeface="宋体" pitchFamily="2" charset="-122"/>
              </a:rPr>
              <a:t>下降到</a:t>
            </a:r>
            <a:r>
              <a:rPr lang="en-US" altLang="zh-CN" sz="1600" dirty="0">
                <a:solidFill>
                  <a:schemeClr val="accent2"/>
                </a:solidFill>
                <a:ea typeface="宋体" pitchFamily="2" charset="-122"/>
              </a:rPr>
              <a:t>(</a:t>
            </a:r>
            <a:r>
              <a:rPr lang="en-US" altLang="zh-CN" sz="1600" i="1" dirty="0">
                <a:solidFill>
                  <a:schemeClr val="accent2"/>
                </a:solidFill>
                <a:ea typeface="宋体" pitchFamily="2" charset="-122"/>
              </a:rPr>
              <a:t>P</a:t>
            </a:r>
            <a:r>
              <a:rPr lang="en-US" altLang="zh-CN" sz="1600" i="1" baseline="-25000" dirty="0">
                <a:solidFill>
                  <a:schemeClr val="accent2"/>
                </a:solidFill>
                <a:ea typeface="宋体" pitchFamily="2" charset="-122"/>
              </a:rPr>
              <a:t>C</a:t>
            </a:r>
            <a:r>
              <a:rPr lang="en-US" altLang="zh-CN" sz="1600" dirty="0">
                <a:solidFill>
                  <a:schemeClr val="accent2"/>
                </a:solidFill>
                <a:ea typeface="宋体" pitchFamily="2" charset="-122"/>
              </a:rPr>
              <a:t>/</a:t>
            </a:r>
            <a:r>
              <a:rPr lang="en-US" altLang="zh-CN" sz="1600" i="1" dirty="0">
                <a:solidFill>
                  <a:schemeClr val="accent2"/>
                </a:solidFill>
                <a:ea typeface="宋体" pitchFamily="2" charset="-122"/>
              </a:rPr>
              <a:t>P</a:t>
            </a:r>
            <a:r>
              <a:rPr lang="en-US" altLang="zh-CN" sz="1600" i="1" baseline="-25000" dirty="0">
                <a:solidFill>
                  <a:schemeClr val="accent2"/>
                </a:solidFill>
                <a:ea typeface="宋体" pitchFamily="2" charset="-122"/>
              </a:rPr>
              <a:t>R</a:t>
            </a:r>
            <a:r>
              <a:rPr lang="en-US" altLang="zh-CN" sz="1600" dirty="0">
                <a:solidFill>
                  <a:schemeClr val="accent2"/>
                </a:solidFill>
                <a:ea typeface="宋体" pitchFamily="2" charset="-122"/>
              </a:rPr>
              <a:t>)</a:t>
            </a:r>
            <a:r>
              <a:rPr lang="en-US" altLang="zh-CN" sz="1600" i="1" baseline="30000" dirty="0">
                <a:solidFill>
                  <a:schemeClr val="accent2"/>
                </a:solidFill>
                <a:ea typeface="宋体" pitchFamily="2" charset="-122"/>
              </a:rPr>
              <a:t>W</a:t>
            </a:r>
            <a:r>
              <a:rPr lang="en-US" altLang="zh-CN" sz="1600" baseline="30000" dirty="0">
                <a:solidFill>
                  <a:schemeClr val="accent2"/>
                </a:solidFill>
                <a:ea typeface="宋体" pitchFamily="2" charset="-122"/>
              </a:rPr>
              <a:t>2</a:t>
            </a:r>
            <a:r>
              <a:rPr lang="en-US" altLang="zh-CN" sz="1600" dirty="0">
                <a:solidFill>
                  <a:schemeClr val="accent2"/>
                </a:solidFill>
                <a:ea typeface="宋体" pitchFamily="2" charset="-122"/>
              </a:rPr>
              <a:t>, </a:t>
            </a:r>
            <a:r>
              <a:rPr lang="zh-CN" altLang="en-US" sz="1600" dirty="0">
                <a:solidFill>
                  <a:schemeClr val="accent2"/>
                </a:solidFill>
                <a:ea typeface="宋体" pitchFamily="2" charset="-122"/>
              </a:rPr>
              <a:t>母国企业会将更多零部件生产外包，从而获得更多贸易所得；</a:t>
            </a:r>
            <a:endParaRPr lang="en-US" altLang="zh-CN" sz="1600" dirty="0">
              <a:solidFill>
                <a:schemeClr val="accent2"/>
              </a:solidFill>
              <a:ea typeface="宋体" pitchFamily="2" charset="-122"/>
            </a:endParaRPr>
          </a:p>
          <a:p>
            <a:pPr>
              <a:lnSpc>
                <a:spcPts val="2700"/>
              </a:lnSpc>
              <a:spcBef>
                <a:spcPct val="10000"/>
              </a:spcBef>
              <a:spcAft>
                <a:spcPct val="10000"/>
              </a:spcAft>
            </a:pPr>
            <a:r>
              <a:rPr lang="zh-CN" altLang="en-US" sz="1600" dirty="0">
                <a:solidFill>
                  <a:schemeClr val="accent2"/>
                </a:solidFill>
                <a:ea typeface="宋体" pitchFamily="2" charset="-122"/>
              </a:rPr>
              <a:t>均衡点由</a:t>
            </a:r>
            <a:r>
              <a:rPr lang="en-US" altLang="zh-CN" sz="1600" dirty="0">
                <a:solidFill>
                  <a:schemeClr val="accent2"/>
                </a:solidFill>
                <a:ea typeface="宋体" pitchFamily="2" charset="-122"/>
              </a:rPr>
              <a:t>B</a:t>
            </a:r>
            <a:r>
              <a:rPr lang="zh-CN" altLang="en-US" sz="1600" dirty="0">
                <a:solidFill>
                  <a:schemeClr val="accent2"/>
                </a:solidFill>
                <a:ea typeface="宋体" pitchFamily="2" charset="-122"/>
              </a:rPr>
              <a:t>和</a:t>
            </a:r>
            <a:r>
              <a:rPr lang="en-US" altLang="zh-CN" sz="1600" dirty="0">
                <a:solidFill>
                  <a:schemeClr val="accent2"/>
                </a:solidFill>
                <a:ea typeface="宋体" pitchFamily="2" charset="-122"/>
              </a:rPr>
              <a:t>C</a:t>
            </a:r>
            <a:r>
              <a:rPr lang="zh-CN" altLang="en-US" sz="1600" dirty="0">
                <a:solidFill>
                  <a:schemeClr val="accent2"/>
                </a:solidFill>
                <a:ea typeface="宋体" pitchFamily="2" charset="-122"/>
              </a:rPr>
              <a:t>，转移到</a:t>
            </a:r>
            <a:r>
              <a:rPr lang="en-US" altLang="zh-CN" sz="1600" i="1" dirty="0">
                <a:solidFill>
                  <a:schemeClr val="accent2"/>
                </a:solidFill>
                <a:ea typeface="宋体" pitchFamily="2" charset="-122"/>
              </a:rPr>
              <a:t>B</a:t>
            </a:r>
            <a:r>
              <a:rPr lang="en-US" altLang="zh-CN" sz="1600" i="1" dirty="0">
                <a:solidFill>
                  <a:schemeClr val="accent2"/>
                </a:solidFill>
                <a:ea typeface="宋体" pitchFamily="2" charset="-122"/>
                <a:sym typeface="Symbol" pitchFamily="18" charset="2"/>
              </a:rPr>
              <a:t></a:t>
            </a:r>
            <a:r>
              <a:rPr lang="en-US" altLang="zh-CN" sz="1600" dirty="0">
                <a:solidFill>
                  <a:schemeClr val="accent2"/>
                </a:solidFill>
                <a:ea typeface="宋体" pitchFamily="2" charset="-122"/>
              </a:rPr>
              <a:t> </a:t>
            </a:r>
            <a:r>
              <a:rPr lang="zh-CN" altLang="en-US" sz="1600" dirty="0">
                <a:solidFill>
                  <a:schemeClr val="accent2"/>
                </a:solidFill>
                <a:ea typeface="宋体" pitchFamily="2" charset="-122"/>
              </a:rPr>
              <a:t>和</a:t>
            </a:r>
            <a:r>
              <a:rPr lang="en-US" altLang="zh-CN" sz="1600" i="1" dirty="0">
                <a:solidFill>
                  <a:schemeClr val="accent2"/>
                </a:solidFill>
                <a:ea typeface="宋体" pitchFamily="2" charset="-122"/>
              </a:rPr>
              <a:t>C</a:t>
            </a:r>
            <a:r>
              <a:rPr lang="en-US" altLang="zh-CN" sz="1600" i="1" dirty="0">
                <a:solidFill>
                  <a:schemeClr val="accent2"/>
                </a:solidFill>
                <a:ea typeface="宋体" pitchFamily="2" charset="-122"/>
                <a:sym typeface="Symbol" pitchFamily="18" charset="2"/>
              </a:rPr>
              <a:t></a:t>
            </a:r>
            <a:r>
              <a:rPr lang="zh-CN" altLang="en-US" sz="1600" dirty="0">
                <a:solidFill>
                  <a:schemeClr val="accent2"/>
                </a:solidFill>
                <a:ea typeface="宋体" pitchFamily="2" charset="-122"/>
                <a:sym typeface="Symbol" pitchFamily="18" charset="2"/>
              </a:rPr>
              <a:t>。</a:t>
            </a:r>
            <a:endParaRPr lang="en-US" altLang="zh-CN" sz="1600" dirty="0">
              <a:solidFill>
                <a:schemeClr val="accent2"/>
              </a:solidFill>
              <a:ea typeface="宋体" pitchFamily="2" charset="-122"/>
            </a:endParaRPr>
          </a:p>
        </p:txBody>
      </p:sp>
      <p:sp>
        <p:nvSpPr>
          <p:cNvPr id="36" name="Rectangle 6"/>
          <p:cNvSpPr>
            <a:spLocks noChangeArrowheads="1"/>
          </p:cNvSpPr>
          <p:nvPr/>
        </p:nvSpPr>
        <p:spPr bwMode="auto">
          <a:xfrm>
            <a:off x="576263" y="820738"/>
            <a:ext cx="7947025" cy="523220"/>
          </a:xfrm>
          <a:prstGeom prst="rect">
            <a:avLst/>
          </a:prstGeom>
          <a:noFill/>
          <a:ln w="9525" algn="ctr">
            <a:noFill/>
            <a:miter lim="800000"/>
            <a:headEnd/>
            <a:tailEnd/>
          </a:ln>
        </p:spPr>
        <p:txBody>
          <a:bodyPr>
            <a:spAutoFit/>
          </a:bodyPr>
          <a:lstStyle/>
          <a:p>
            <a:pPr>
              <a:spcBef>
                <a:spcPct val="10000"/>
              </a:spcBef>
              <a:spcAft>
                <a:spcPct val="10000"/>
              </a:spcAft>
            </a:pPr>
            <a:r>
              <a:rPr lang="zh-CN" altLang="en-US" sz="2800" dirty="0">
                <a:solidFill>
                  <a:schemeClr val="accent2"/>
                </a:solidFill>
                <a:ea typeface="宋体" pitchFamily="2" charset="-122"/>
              </a:rPr>
              <a:t>贸易均衡及贸易条件变化</a:t>
            </a:r>
            <a:endParaRPr lang="en-US" altLang="zh-CN" sz="2800" b="0" baseline="30000" dirty="0">
              <a:solidFill>
                <a:schemeClr val="accent2"/>
              </a:solidFill>
              <a:ea typeface="宋体" pitchFamily="2" charset="-122"/>
            </a:endParaRPr>
          </a:p>
        </p:txBody>
      </p:sp>
      <p:pic>
        <p:nvPicPr>
          <p:cNvPr id="11266" name="Picture 2"/>
          <p:cNvPicPr>
            <a:picLocks noChangeAspect="1" noChangeArrowheads="1"/>
          </p:cNvPicPr>
          <p:nvPr/>
        </p:nvPicPr>
        <p:blipFill>
          <a:blip r:embed="rId3"/>
          <a:srcRect/>
          <a:stretch>
            <a:fillRect/>
          </a:stretch>
        </p:blipFill>
        <p:spPr bwMode="auto">
          <a:xfrm>
            <a:off x="214282" y="1500174"/>
            <a:ext cx="5787741" cy="4572032"/>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xEl>
                                              <p:pRg st="1" end="1"/>
                                            </p:txEl>
                                          </p:spTgt>
                                        </p:tgtEl>
                                        <p:attrNameLst>
                                          <p:attrName>style.visibility</p:attrName>
                                        </p:attrNameLst>
                                      </p:cBhvr>
                                      <p:to>
                                        <p:strVal val="visible"/>
                                      </p:to>
                                    </p:set>
                                    <p:animEffect transition="in" filter="wipe(left)">
                                      <p:cBhvr>
                                        <p:cTn id="11" dur="500"/>
                                        <p:tgtEl>
                                          <p:spTgt spid="17">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7">
                                            <p:txEl>
                                              <p:pRg st="2" end="2"/>
                                            </p:txEl>
                                          </p:spTgt>
                                        </p:tgtEl>
                                        <p:attrNameLst>
                                          <p:attrName>style.visibility</p:attrName>
                                        </p:attrNameLst>
                                      </p:cBhvr>
                                      <p:to>
                                        <p:strVal val="visible"/>
                                      </p:to>
                                    </p:set>
                                    <p:animEffect transition="in" filter="wipe(left)">
                                      <p:cBhvr>
                                        <p:cTn id="16" dur="500"/>
                                        <p:tgtEl>
                                          <p:spTgt spid="17">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7">
                                            <p:txEl>
                                              <p:pRg st="3" end="3"/>
                                            </p:txEl>
                                          </p:spTgt>
                                        </p:tgtEl>
                                        <p:attrNameLst>
                                          <p:attrName>style.visibility</p:attrName>
                                        </p:attrNameLst>
                                      </p:cBhvr>
                                      <p:to>
                                        <p:strVal val="visible"/>
                                      </p:to>
                                    </p:set>
                                    <p:animEffect transition="in" filter="wipe(left)">
                                      <p:cBhvr>
                                        <p:cTn id="21" dur="500"/>
                                        <p:tgtEl>
                                          <p:spTgt spid="1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P spid="36" grpId="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7043" name="Rectangle 3"/>
          <p:cNvSpPr>
            <a:spLocks noGrp="1" noChangeArrowheads="1"/>
          </p:cNvSpPr>
          <p:nvPr>
            <p:ph type="title"/>
          </p:nvPr>
        </p:nvSpPr>
        <p:spPr>
          <a:xfrm>
            <a:off x="566738" y="0"/>
            <a:ext cx="8577262" cy="820738"/>
          </a:xfrm>
        </p:spPr>
        <p:txBody>
          <a:bodyPr/>
          <a:lstStyle/>
          <a:p>
            <a:r>
              <a:rPr lang="en-US" altLang="zh-CN" dirty="0">
                <a:solidFill>
                  <a:schemeClr val="accent2"/>
                </a:solidFill>
                <a:latin typeface="宋体" pitchFamily="2" charset="-122"/>
                <a:ea typeface="宋体" pitchFamily="2" charset="-122"/>
              </a:rPr>
              <a:t>2.</a:t>
            </a:r>
            <a:r>
              <a:rPr lang="zh-CN" altLang="en-US" dirty="0">
                <a:solidFill>
                  <a:schemeClr val="accent2"/>
                </a:solidFill>
                <a:latin typeface="宋体" pitchFamily="2" charset="-122"/>
                <a:ea typeface="宋体" pitchFamily="2" charset="-122"/>
              </a:rPr>
              <a:t>外包所得</a:t>
            </a:r>
            <a:endParaRPr lang="en-US" altLang="zh-CN" dirty="0">
              <a:solidFill>
                <a:schemeClr val="accent2"/>
              </a:solidFill>
              <a:latin typeface="宋体" pitchFamily="2" charset="-122"/>
              <a:ea typeface="宋体" pitchFamily="2" charset="-122"/>
            </a:endParaRPr>
          </a:p>
        </p:txBody>
      </p:sp>
      <p:sp>
        <p:nvSpPr>
          <p:cNvPr id="87047" name="Rectangle 6"/>
          <p:cNvSpPr>
            <a:spLocks noChangeArrowheads="1"/>
          </p:cNvSpPr>
          <p:nvPr/>
        </p:nvSpPr>
        <p:spPr bwMode="auto">
          <a:xfrm>
            <a:off x="500034" y="857232"/>
            <a:ext cx="7947025" cy="523220"/>
          </a:xfrm>
          <a:prstGeom prst="rect">
            <a:avLst/>
          </a:prstGeom>
          <a:noFill/>
          <a:ln w="9525" algn="ctr">
            <a:noFill/>
            <a:miter lim="800000"/>
            <a:headEnd/>
            <a:tailEnd/>
          </a:ln>
        </p:spPr>
        <p:txBody>
          <a:bodyPr>
            <a:spAutoFit/>
          </a:bodyPr>
          <a:lstStyle/>
          <a:p>
            <a:pPr>
              <a:spcBef>
                <a:spcPct val="10000"/>
              </a:spcBef>
              <a:spcAft>
                <a:spcPct val="10000"/>
              </a:spcAft>
            </a:pPr>
            <a:r>
              <a:rPr lang="zh-CN" altLang="en-US" sz="2800" dirty="0">
                <a:solidFill>
                  <a:schemeClr val="accent2"/>
                </a:solidFill>
                <a:ea typeface="宋体" pitchFamily="2" charset="-122"/>
              </a:rPr>
              <a:t>贸易均衡及贸易条件变化</a:t>
            </a:r>
            <a:endParaRPr lang="en-US" altLang="zh-CN" sz="2800" baseline="30000" dirty="0">
              <a:solidFill>
                <a:schemeClr val="accent2"/>
              </a:solidFill>
              <a:ea typeface="宋体" pitchFamily="2" charset="-122"/>
            </a:endParaRPr>
          </a:p>
        </p:txBody>
      </p:sp>
      <p:sp>
        <p:nvSpPr>
          <p:cNvPr id="29" name="Rectangle 28"/>
          <p:cNvSpPr>
            <a:spLocks noChangeArrowheads="1"/>
          </p:cNvSpPr>
          <p:nvPr/>
        </p:nvSpPr>
        <p:spPr bwMode="auto">
          <a:xfrm>
            <a:off x="6234113" y="1579563"/>
            <a:ext cx="2703512" cy="4689475"/>
          </a:xfrm>
          <a:prstGeom prst="rect">
            <a:avLst/>
          </a:prstGeom>
          <a:noFill/>
          <a:ln w="9525">
            <a:noFill/>
            <a:miter lim="800000"/>
            <a:headEnd/>
            <a:tailEnd/>
          </a:ln>
        </p:spPr>
        <p:txBody>
          <a:bodyPr/>
          <a:lstStyle/>
          <a:p>
            <a:pPr>
              <a:lnSpc>
                <a:spcPts val="3100"/>
              </a:lnSpc>
              <a:spcBef>
                <a:spcPct val="10000"/>
              </a:spcBef>
              <a:spcAft>
                <a:spcPct val="10000"/>
              </a:spcAft>
            </a:pPr>
            <a:r>
              <a:rPr lang="zh-CN" altLang="en-US" sz="2800" b="1" dirty="0">
                <a:solidFill>
                  <a:schemeClr val="accent2"/>
                </a:solidFill>
                <a:ea typeface="宋体" pitchFamily="2" charset="-122"/>
              </a:rPr>
              <a:t>研发价格下降</a:t>
            </a:r>
            <a:r>
              <a:rPr lang="zh-CN" altLang="en-US" sz="2400" dirty="0">
                <a:solidFill>
                  <a:schemeClr val="accent2"/>
                </a:solidFill>
                <a:ea typeface="宋体" pitchFamily="2" charset="-122"/>
              </a:rPr>
              <a:t>，贸易条件恶化</a:t>
            </a:r>
            <a:endParaRPr lang="en-US" altLang="zh-CN" sz="2400" dirty="0">
              <a:solidFill>
                <a:schemeClr val="accent2"/>
              </a:solidFill>
              <a:ea typeface="宋体" pitchFamily="2" charset="-122"/>
            </a:endParaRPr>
          </a:p>
          <a:p>
            <a:pPr>
              <a:lnSpc>
                <a:spcPts val="3100"/>
              </a:lnSpc>
              <a:spcBef>
                <a:spcPct val="10000"/>
              </a:spcBef>
              <a:spcAft>
                <a:spcPct val="10000"/>
              </a:spcAft>
            </a:pPr>
            <a:r>
              <a:rPr lang="zh-CN" altLang="en-US" sz="2000" dirty="0">
                <a:solidFill>
                  <a:schemeClr val="accent2"/>
                </a:solidFill>
                <a:ea typeface="宋体" pitchFamily="2" charset="-122"/>
              </a:rPr>
              <a:t>研究价格下降使得世界相对价格由</a:t>
            </a:r>
            <a:r>
              <a:rPr lang="en-US" altLang="zh-CN" sz="2000" dirty="0">
                <a:solidFill>
                  <a:schemeClr val="accent2"/>
                </a:solidFill>
                <a:ea typeface="宋体" pitchFamily="2" charset="-122"/>
              </a:rPr>
              <a:t>(</a:t>
            </a:r>
            <a:r>
              <a:rPr lang="en-US" altLang="zh-CN" sz="2000" i="1" dirty="0">
                <a:solidFill>
                  <a:schemeClr val="accent2"/>
                </a:solidFill>
                <a:ea typeface="宋体" pitchFamily="2" charset="-122"/>
              </a:rPr>
              <a:t>P</a:t>
            </a:r>
            <a:r>
              <a:rPr lang="en-US" altLang="zh-CN" sz="2000" i="1" baseline="-25000" dirty="0">
                <a:solidFill>
                  <a:schemeClr val="accent2"/>
                </a:solidFill>
                <a:ea typeface="宋体" pitchFamily="2" charset="-122"/>
              </a:rPr>
              <a:t>C</a:t>
            </a:r>
            <a:r>
              <a:rPr lang="en-US" altLang="zh-CN" sz="2000" dirty="0">
                <a:solidFill>
                  <a:schemeClr val="accent2"/>
                </a:solidFill>
                <a:ea typeface="宋体" pitchFamily="2" charset="-122"/>
              </a:rPr>
              <a:t>/</a:t>
            </a:r>
            <a:r>
              <a:rPr lang="en-US" altLang="zh-CN" sz="2000" i="1" dirty="0">
                <a:solidFill>
                  <a:schemeClr val="accent2"/>
                </a:solidFill>
                <a:ea typeface="宋体" pitchFamily="2" charset="-122"/>
              </a:rPr>
              <a:t>P</a:t>
            </a:r>
            <a:r>
              <a:rPr lang="en-US" altLang="zh-CN" sz="2000" i="1" baseline="-25000" dirty="0">
                <a:solidFill>
                  <a:schemeClr val="accent2"/>
                </a:solidFill>
                <a:ea typeface="宋体" pitchFamily="2" charset="-122"/>
              </a:rPr>
              <a:t>R</a:t>
            </a:r>
            <a:r>
              <a:rPr lang="en-US" altLang="zh-CN" sz="2000" dirty="0">
                <a:solidFill>
                  <a:schemeClr val="accent2"/>
                </a:solidFill>
                <a:ea typeface="宋体" pitchFamily="2" charset="-122"/>
              </a:rPr>
              <a:t>)</a:t>
            </a:r>
            <a:r>
              <a:rPr lang="en-US" altLang="zh-CN" sz="2000" i="1" baseline="30000" dirty="0">
                <a:solidFill>
                  <a:schemeClr val="accent2"/>
                </a:solidFill>
                <a:ea typeface="宋体" pitchFamily="2" charset="-122"/>
              </a:rPr>
              <a:t>W</a:t>
            </a:r>
            <a:r>
              <a:rPr lang="en-US" altLang="zh-CN" sz="2000" baseline="30000" dirty="0">
                <a:solidFill>
                  <a:schemeClr val="accent2"/>
                </a:solidFill>
                <a:ea typeface="宋体" pitchFamily="2" charset="-122"/>
              </a:rPr>
              <a:t>1</a:t>
            </a:r>
            <a:r>
              <a:rPr lang="zh-CN" altLang="en-US" sz="2000" dirty="0">
                <a:solidFill>
                  <a:schemeClr val="accent2"/>
                </a:solidFill>
                <a:ea typeface="宋体" pitchFamily="2" charset="-122"/>
              </a:rPr>
              <a:t>上升到</a:t>
            </a:r>
            <a:r>
              <a:rPr lang="en-US" altLang="zh-CN" sz="2000" dirty="0">
                <a:solidFill>
                  <a:schemeClr val="accent2"/>
                </a:solidFill>
                <a:ea typeface="宋体" pitchFamily="2" charset="-122"/>
              </a:rPr>
              <a:t>(</a:t>
            </a:r>
            <a:r>
              <a:rPr lang="en-US" altLang="zh-CN" sz="2000" i="1" dirty="0">
                <a:solidFill>
                  <a:schemeClr val="accent2"/>
                </a:solidFill>
                <a:ea typeface="宋体" pitchFamily="2" charset="-122"/>
              </a:rPr>
              <a:t>P</a:t>
            </a:r>
            <a:r>
              <a:rPr lang="en-US" altLang="zh-CN" sz="2000" i="1" baseline="-25000" dirty="0">
                <a:solidFill>
                  <a:schemeClr val="accent2"/>
                </a:solidFill>
                <a:ea typeface="宋体" pitchFamily="2" charset="-122"/>
              </a:rPr>
              <a:t>C</a:t>
            </a:r>
            <a:r>
              <a:rPr lang="en-US" altLang="zh-CN" sz="2000" dirty="0">
                <a:solidFill>
                  <a:schemeClr val="accent2"/>
                </a:solidFill>
                <a:ea typeface="宋体" pitchFamily="2" charset="-122"/>
              </a:rPr>
              <a:t>/</a:t>
            </a:r>
            <a:r>
              <a:rPr lang="en-US" altLang="zh-CN" sz="2000" i="1" dirty="0">
                <a:solidFill>
                  <a:schemeClr val="accent2"/>
                </a:solidFill>
                <a:ea typeface="宋体" pitchFamily="2" charset="-122"/>
              </a:rPr>
              <a:t>P</a:t>
            </a:r>
            <a:r>
              <a:rPr lang="en-US" altLang="zh-CN" sz="2000" i="1" baseline="-25000" dirty="0">
                <a:solidFill>
                  <a:schemeClr val="accent2"/>
                </a:solidFill>
                <a:ea typeface="宋体" pitchFamily="2" charset="-122"/>
              </a:rPr>
              <a:t>R</a:t>
            </a:r>
            <a:r>
              <a:rPr lang="en-US" altLang="zh-CN" sz="2000" dirty="0">
                <a:solidFill>
                  <a:schemeClr val="accent2"/>
                </a:solidFill>
                <a:ea typeface="宋体" pitchFamily="2" charset="-122"/>
              </a:rPr>
              <a:t>)</a:t>
            </a:r>
            <a:r>
              <a:rPr lang="en-US" altLang="zh-CN" sz="2000" i="1" baseline="30000" dirty="0">
                <a:solidFill>
                  <a:schemeClr val="accent2"/>
                </a:solidFill>
                <a:ea typeface="宋体" pitchFamily="2" charset="-122"/>
              </a:rPr>
              <a:t>W3</a:t>
            </a:r>
            <a:r>
              <a:rPr lang="en-US" altLang="zh-CN" sz="2000" dirty="0">
                <a:solidFill>
                  <a:schemeClr val="accent2"/>
                </a:solidFill>
                <a:ea typeface="宋体" pitchFamily="2" charset="-122"/>
              </a:rPr>
              <a:t>, </a:t>
            </a:r>
            <a:r>
              <a:rPr lang="zh-CN" altLang="en-US" sz="2000" dirty="0">
                <a:solidFill>
                  <a:schemeClr val="accent2"/>
                </a:solidFill>
                <a:ea typeface="宋体" pitchFamily="2" charset="-122"/>
              </a:rPr>
              <a:t>新的均衡点为</a:t>
            </a:r>
            <a:r>
              <a:rPr lang="en-US" altLang="zh-CN" sz="2000" i="1" dirty="0">
                <a:solidFill>
                  <a:schemeClr val="accent2"/>
                </a:solidFill>
                <a:ea typeface="宋体" pitchFamily="2" charset="-122"/>
              </a:rPr>
              <a:t>B</a:t>
            </a:r>
            <a:r>
              <a:rPr lang="en-US" altLang="zh-CN" sz="1400" i="1" dirty="0">
                <a:solidFill>
                  <a:schemeClr val="accent2"/>
                </a:solidFill>
                <a:ea typeface="宋体" pitchFamily="2" charset="-122"/>
                <a:sym typeface="Symbol" pitchFamily="18" charset="2"/>
              </a:rPr>
              <a:t></a:t>
            </a:r>
            <a:r>
              <a:rPr lang="en-US" altLang="zh-CN" sz="1400" dirty="0">
                <a:solidFill>
                  <a:schemeClr val="accent2"/>
                </a:solidFill>
                <a:ea typeface="宋体" pitchFamily="2" charset="-122"/>
              </a:rPr>
              <a:t> </a:t>
            </a:r>
            <a:r>
              <a:rPr lang="en-US" altLang="zh-CN" sz="1400" i="1" dirty="0">
                <a:solidFill>
                  <a:schemeClr val="accent2"/>
                </a:solidFill>
                <a:ea typeface="宋体" pitchFamily="2" charset="-122"/>
                <a:sym typeface="Symbol" pitchFamily="18" charset="2"/>
              </a:rPr>
              <a:t></a:t>
            </a:r>
            <a:r>
              <a:rPr lang="en-US" altLang="zh-CN" sz="1400" dirty="0">
                <a:solidFill>
                  <a:schemeClr val="accent2"/>
                </a:solidFill>
                <a:ea typeface="宋体" pitchFamily="2" charset="-122"/>
              </a:rPr>
              <a:t>  </a:t>
            </a:r>
            <a:r>
              <a:rPr lang="zh-CN" altLang="en-US" sz="2000" dirty="0">
                <a:solidFill>
                  <a:schemeClr val="accent2"/>
                </a:solidFill>
                <a:ea typeface="宋体" pitchFamily="2" charset="-122"/>
              </a:rPr>
              <a:t>和</a:t>
            </a:r>
            <a:r>
              <a:rPr lang="en-US" altLang="zh-CN" sz="2000" i="1" dirty="0">
                <a:solidFill>
                  <a:schemeClr val="accent2"/>
                </a:solidFill>
                <a:ea typeface="宋体" pitchFamily="2" charset="-122"/>
              </a:rPr>
              <a:t>C</a:t>
            </a:r>
            <a:r>
              <a:rPr lang="en-US" altLang="zh-CN" sz="2000" i="1" dirty="0">
                <a:solidFill>
                  <a:schemeClr val="accent2"/>
                </a:solidFill>
                <a:ea typeface="宋体" pitchFamily="2" charset="-122"/>
                <a:sym typeface="Symbol" pitchFamily="18" charset="2"/>
              </a:rPr>
              <a:t> </a:t>
            </a:r>
            <a:r>
              <a:rPr lang="en-US" altLang="zh-CN" sz="1600" i="1" dirty="0">
                <a:solidFill>
                  <a:schemeClr val="accent2"/>
                </a:solidFill>
                <a:ea typeface="宋体" pitchFamily="2" charset="-122"/>
                <a:sym typeface="Symbol" pitchFamily="18" charset="2"/>
              </a:rPr>
              <a:t></a:t>
            </a:r>
            <a:r>
              <a:rPr lang="en-US" altLang="zh-CN" sz="1600" dirty="0">
                <a:solidFill>
                  <a:schemeClr val="accent2"/>
                </a:solidFill>
                <a:ea typeface="宋体" pitchFamily="2" charset="-122"/>
              </a:rPr>
              <a:t> </a:t>
            </a:r>
            <a:r>
              <a:rPr lang="en-US" altLang="zh-CN" sz="1600" i="1" dirty="0">
                <a:solidFill>
                  <a:schemeClr val="accent2"/>
                </a:solidFill>
                <a:ea typeface="宋体" pitchFamily="2" charset="-122"/>
                <a:sym typeface="Symbol" pitchFamily="18" charset="2"/>
              </a:rPr>
              <a:t></a:t>
            </a:r>
            <a:r>
              <a:rPr lang="en-US" altLang="zh-CN" sz="1600" dirty="0">
                <a:solidFill>
                  <a:schemeClr val="accent2"/>
                </a:solidFill>
                <a:ea typeface="宋体" pitchFamily="2" charset="-122"/>
              </a:rPr>
              <a:t> </a:t>
            </a:r>
            <a:endParaRPr lang="en-US" altLang="zh-CN" sz="2000" dirty="0">
              <a:solidFill>
                <a:schemeClr val="accent2"/>
              </a:solidFill>
              <a:ea typeface="宋体" pitchFamily="2" charset="-122"/>
              <a:sym typeface="Symbol" pitchFamily="18" charset="2"/>
            </a:endParaRPr>
          </a:p>
          <a:p>
            <a:pPr>
              <a:lnSpc>
                <a:spcPts val="3100"/>
              </a:lnSpc>
              <a:spcBef>
                <a:spcPct val="10000"/>
              </a:spcBef>
              <a:spcAft>
                <a:spcPct val="10000"/>
              </a:spcAft>
            </a:pPr>
            <a:r>
              <a:rPr lang="zh-CN" altLang="en-US" sz="2000" dirty="0">
                <a:solidFill>
                  <a:schemeClr val="accent2"/>
                </a:solidFill>
                <a:ea typeface="宋体" pitchFamily="2" charset="-122"/>
                <a:sym typeface="Symbol" pitchFamily="18" charset="2"/>
              </a:rPr>
              <a:t>仍然会比无贸易均衡时获得更多</a:t>
            </a:r>
            <a:r>
              <a:rPr lang="en-US" altLang="zh-CN" sz="2000" i="1" dirty="0">
                <a:solidFill>
                  <a:schemeClr val="accent2"/>
                </a:solidFill>
                <a:ea typeface="宋体" pitchFamily="2" charset="-122"/>
              </a:rPr>
              <a:t>Y</a:t>
            </a:r>
            <a:r>
              <a:rPr lang="en-US" altLang="zh-CN" sz="2000" baseline="-25000" dirty="0">
                <a:solidFill>
                  <a:schemeClr val="accent2"/>
                </a:solidFill>
                <a:ea typeface="宋体" pitchFamily="2" charset="-122"/>
              </a:rPr>
              <a:t>3</a:t>
            </a:r>
            <a:r>
              <a:rPr lang="zh-CN" altLang="en-US" sz="2000" dirty="0">
                <a:solidFill>
                  <a:schemeClr val="accent2"/>
                </a:solidFill>
                <a:ea typeface="宋体" pitchFamily="2" charset="-122"/>
                <a:sym typeface="Symbol" pitchFamily="18" charset="2"/>
              </a:rPr>
              <a:t> </a:t>
            </a:r>
            <a:r>
              <a:rPr lang="en-US" altLang="zh-CN" sz="2000" dirty="0">
                <a:solidFill>
                  <a:schemeClr val="accent2"/>
                </a:solidFill>
                <a:ea typeface="宋体" pitchFamily="2" charset="-122"/>
                <a:sym typeface="Symbol" pitchFamily="18" charset="2"/>
              </a:rPr>
              <a:t>&gt;</a:t>
            </a:r>
            <a:r>
              <a:rPr lang="en-US" altLang="zh-CN" sz="2000" i="1" dirty="0">
                <a:solidFill>
                  <a:schemeClr val="accent2"/>
                </a:solidFill>
                <a:ea typeface="宋体" pitchFamily="2" charset="-122"/>
              </a:rPr>
              <a:t> Y</a:t>
            </a:r>
            <a:r>
              <a:rPr lang="en-US" altLang="zh-CN" sz="2000" baseline="-25000" dirty="0">
                <a:solidFill>
                  <a:schemeClr val="accent2"/>
                </a:solidFill>
                <a:ea typeface="宋体" pitchFamily="2" charset="-122"/>
              </a:rPr>
              <a:t>0 </a:t>
            </a:r>
            <a:r>
              <a:rPr lang="zh-CN" altLang="en-US" sz="2000" dirty="0">
                <a:solidFill>
                  <a:schemeClr val="accent2"/>
                </a:solidFill>
                <a:ea typeface="宋体" pitchFamily="2" charset="-122"/>
              </a:rPr>
              <a:t>，但较初始贸易均衡的贸易所得要少；</a:t>
            </a:r>
            <a:endParaRPr lang="en-US" altLang="zh-CN" sz="2000" dirty="0">
              <a:solidFill>
                <a:schemeClr val="accent2"/>
              </a:solidFill>
              <a:ea typeface="宋体" pitchFamily="2" charset="-122"/>
            </a:endParaRPr>
          </a:p>
        </p:txBody>
      </p:sp>
      <p:pic>
        <p:nvPicPr>
          <p:cNvPr id="10243" name="Picture 3"/>
          <p:cNvPicPr>
            <a:picLocks noChangeAspect="1" noChangeArrowheads="1"/>
          </p:cNvPicPr>
          <p:nvPr/>
        </p:nvPicPr>
        <p:blipFill>
          <a:blip r:embed="rId3"/>
          <a:srcRect/>
          <a:stretch>
            <a:fillRect/>
          </a:stretch>
        </p:blipFill>
        <p:spPr bwMode="auto">
          <a:xfrm>
            <a:off x="571472" y="1428736"/>
            <a:ext cx="5143536" cy="5289978"/>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Effect transition="in" filter="wipe(left)">
                                      <p:cBhvr>
                                        <p:cTn id="7" dur="500"/>
                                        <p:tgtEl>
                                          <p:spTgt spid="29">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9">
                                            <p:txEl>
                                              <p:pRg st="1" end="1"/>
                                            </p:txEl>
                                          </p:spTgt>
                                        </p:tgtEl>
                                        <p:attrNameLst>
                                          <p:attrName>style.visibility</p:attrName>
                                        </p:attrNameLst>
                                      </p:cBhvr>
                                      <p:to>
                                        <p:strVal val="visible"/>
                                      </p:to>
                                    </p:set>
                                    <p:animEffect transition="in" filter="wipe(left)">
                                      <p:cBhvr>
                                        <p:cTn id="11" dur="500"/>
                                        <p:tgtEl>
                                          <p:spTgt spid="29">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animEffect transition="in" filter="wipe(left)">
                                      <p:cBhvr>
                                        <p:cTn id="15" dur="500"/>
                                        <p:tgtEl>
                                          <p:spTgt spid="2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uild="p" bldLvl="2"/>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142852"/>
            <a:ext cx="8577262" cy="677886"/>
          </a:xfrm>
        </p:spPr>
        <p:txBody>
          <a:bodyPr/>
          <a:lstStyle/>
          <a:p>
            <a:r>
              <a:rPr lang="en-US" dirty="0">
                <a:solidFill>
                  <a:schemeClr val="accent2"/>
                </a:solidFill>
                <a:latin typeface="宋体" pitchFamily="2" charset="-122"/>
                <a:ea typeface="宋体" pitchFamily="2" charset="-122"/>
              </a:rPr>
              <a:t>2.</a:t>
            </a:r>
            <a:r>
              <a:rPr lang="zh-CN" altLang="en-US" dirty="0">
                <a:solidFill>
                  <a:schemeClr val="accent2"/>
                </a:solidFill>
                <a:latin typeface="宋体" pitchFamily="2" charset="-122"/>
                <a:ea typeface="宋体" pitchFamily="2" charset="-122"/>
              </a:rPr>
              <a:t>外包所得</a:t>
            </a:r>
            <a:endParaRPr lang="en-US" dirty="0">
              <a:solidFill>
                <a:schemeClr val="accent2"/>
              </a:solidFill>
              <a:latin typeface="宋体" pitchFamily="2" charset="-122"/>
              <a:ea typeface="宋体" pitchFamily="2" charset="-122"/>
            </a:endParaRPr>
          </a:p>
        </p:txBody>
      </p:sp>
      <p:sp>
        <p:nvSpPr>
          <p:cNvPr id="14" name="Rectangle 5"/>
          <p:cNvSpPr>
            <a:spLocks noChangeArrowheads="1"/>
          </p:cNvSpPr>
          <p:nvPr/>
        </p:nvSpPr>
        <p:spPr bwMode="auto">
          <a:xfrm>
            <a:off x="533400" y="990600"/>
            <a:ext cx="7351712" cy="523220"/>
          </a:xfrm>
          <a:prstGeom prst="rect">
            <a:avLst/>
          </a:prstGeom>
          <a:noFill/>
          <a:ln w="9525" algn="ctr">
            <a:noFill/>
            <a:miter lim="800000"/>
            <a:headEnd/>
            <a:tailEnd/>
          </a:ln>
        </p:spPr>
        <p:txBody>
          <a:bodyPr>
            <a:spAutoFit/>
          </a:bodyPr>
          <a:lstStyle/>
          <a:p>
            <a:pPr>
              <a:spcBef>
                <a:spcPct val="20000"/>
              </a:spcBef>
            </a:pPr>
            <a:r>
              <a:rPr lang="zh-CN" altLang="en-US" sz="2800" dirty="0">
                <a:solidFill>
                  <a:schemeClr val="accent2"/>
                </a:solidFill>
                <a:latin typeface="宋体" pitchFamily="2" charset="-122"/>
                <a:ea typeface="宋体" pitchFamily="2" charset="-122"/>
              </a:rPr>
              <a:t>小结</a:t>
            </a:r>
            <a:endParaRPr lang="en-US" sz="2800" dirty="0">
              <a:solidFill>
                <a:schemeClr val="accent2"/>
              </a:solidFill>
              <a:latin typeface="宋体" pitchFamily="2" charset="-122"/>
              <a:ea typeface="宋体" pitchFamily="2" charset="-122"/>
            </a:endParaRPr>
          </a:p>
        </p:txBody>
      </p:sp>
      <p:sp>
        <p:nvSpPr>
          <p:cNvPr id="25" name="Rectangle 24"/>
          <p:cNvSpPr>
            <a:spLocks noChangeArrowheads="1"/>
          </p:cNvSpPr>
          <p:nvPr/>
        </p:nvSpPr>
        <p:spPr bwMode="auto">
          <a:xfrm>
            <a:off x="609600" y="1524000"/>
            <a:ext cx="7705725" cy="5078313"/>
          </a:xfrm>
          <a:prstGeom prst="rect">
            <a:avLst/>
          </a:prstGeom>
          <a:noFill/>
          <a:ln w="9525">
            <a:noFill/>
            <a:miter lim="800000"/>
            <a:headEnd/>
            <a:tailEnd/>
          </a:ln>
        </p:spPr>
        <p:txBody>
          <a:bodyPr>
            <a:spAutoFit/>
          </a:bodyPr>
          <a:lstStyle/>
          <a:p>
            <a:pPr>
              <a:lnSpc>
                <a:spcPct val="150000"/>
              </a:lnSpc>
              <a:spcBef>
                <a:spcPct val="10000"/>
              </a:spcBef>
              <a:spcAft>
                <a:spcPct val="10000"/>
              </a:spcAft>
              <a:buFont typeface="Wingdings" pitchFamily="2" charset="2"/>
              <a:buChar char="u"/>
            </a:pPr>
            <a:r>
              <a:rPr lang="zh-CN" altLang="en-US" sz="2400" b="0" dirty="0">
                <a:solidFill>
                  <a:schemeClr val="accent2"/>
                </a:solidFill>
                <a:latin typeface="宋体" pitchFamily="2" charset="-122"/>
                <a:ea typeface="宋体" pitchFamily="2" charset="-122"/>
              </a:rPr>
              <a:t>萨缪尔森的观点是，在贸易条件恶化时，一国的福利会受损，即使比封闭条件下仍有所改善。</a:t>
            </a:r>
            <a:endParaRPr lang="en-US" altLang="zh-CN" sz="2400" b="0" dirty="0">
              <a:solidFill>
                <a:schemeClr val="accent2"/>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u"/>
            </a:pPr>
            <a:r>
              <a:rPr lang="zh-CN" altLang="en-US" sz="2400" dirty="0">
                <a:solidFill>
                  <a:schemeClr val="accent2"/>
                </a:solidFill>
                <a:latin typeface="宋体" pitchFamily="2" charset="-122"/>
                <a:ea typeface="宋体" pitchFamily="2" charset="-122"/>
              </a:rPr>
              <a:t>由于贸易条件降低，一些生产要素受损，一些生产要素获益，但获益者无法弥补受损者的损失；</a:t>
            </a:r>
            <a:endParaRPr lang="en-US" altLang="zh-CN" sz="2400" dirty="0">
              <a:solidFill>
                <a:schemeClr val="accent2"/>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u"/>
            </a:pPr>
            <a:r>
              <a:rPr lang="zh-CN" altLang="en-US" sz="2400" b="0" dirty="0">
                <a:solidFill>
                  <a:schemeClr val="accent2"/>
                </a:solidFill>
                <a:latin typeface="宋体" pitchFamily="2" charset="-122"/>
                <a:ea typeface="宋体" pitchFamily="2" charset="-122"/>
              </a:rPr>
              <a:t>当研发价格大幅下降时，可能会出现上述情况，需要经验证实；</a:t>
            </a:r>
            <a:endParaRPr lang="en-US" altLang="zh-CN" sz="2400" b="0" dirty="0">
              <a:solidFill>
                <a:schemeClr val="accent2"/>
              </a:solidFill>
              <a:latin typeface="宋体" pitchFamily="2" charset="-122"/>
              <a:ea typeface="宋体" pitchFamily="2" charset="-122"/>
            </a:endParaRPr>
          </a:p>
          <a:p>
            <a:pPr lvl="2">
              <a:lnSpc>
                <a:spcPct val="150000"/>
              </a:lnSpc>
              <a:spcBef>
                <a:spcPct val="10000"/>
              </a:spcBef>
              <a:spcAft>
                <a:spcPct val="10000"/>
              </a:spcAft>
              <a:buFont typeface="Wingdings" pitchFamily="2" charset="2"/>
              <a:buChar char="Ø"/>
            </a:pPr>
            <a:r>
              <a:rPr lang="zh-CN" altLang="en-US" sz="2000" dirty="0">
                <a:solidFill>
                  <a:schemeClr val="accent2"/>
                </a:solidFill>
                <a:latin typeface="宋体" pitchFamily="2" charset="-122"/>
                <a:ea typeface="宋体" pitchFamily="2" charset="-122"/>
              </a:rPr>
              <a:t>经验证据，美国的贸易条件并未恶化；</a:t>
            </a:r>
            <a:endParaRPr lang="en-US" altLang="zh-CN" sz="2000" dirty="0">
              <a:solidFill>
                <a:schemeClr val="accent2"/>
              </a:solidFill>
              <a:latin typeface="宋体" pitchFamily="2" charset="-122"/>
              <a:ea typeface="宋体" pitchFamily="2" charset="-122"/>
            </a:endParaRPr>
          </a:p>
          <a:p>
            <a:pPr lvl="2">
              <a:lnSpc>
                <a:spcPct val="150000"/>
              </a:lnSpc>
              <a:spcBef>
                <a:spcPct val="10000"/>
              </a:spcBef>
              <a:spcAft>
                <a:spcPct val="10000"/>
              </a:spcAft>
              <a:buFont typeface="Wingdings" pitchFamily="2" charset="2"/>
              <a:buChar char="Ø"/>
            </a:pPr>
            <a:r>
              <a:rPr lang="zh-CN" altLang="en-US" sz="2000" dirty="0">
                <a:solidFill>
                  <a:schemeClr val="accent2"/>
                </a:solidFill>
                <a:latin typeface="宋体" pitchFamily="2" charset="-122"/>
                <a:ea typeface="宋体" pitchFamily="2" charset="-122"/>
              </a:rPr>
              <a:t>服务外包和高科技设备至少解释了每年生产率增长的一个百分点。</a:t>
            </a:r>
            <a:endParaRPr lang="en-US" sz="2000" b="0" dirty="0">
              <a:solidFill>
                <a:schemeClr val="accent2"/>
              </a:solidFill>
              <a:latin typeface="宋体" pitchFamily="2" charset="-122"/>
              <a:ea typeface="宋体" pitchFamily="2" charset="-122"/>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srcRect/>
          <a:stretch>
            <a:fillRect/>
          </a:stretch>
        </p:blipFill>
        <p:spPr bwMode="auto">
          <a:xfrm>
            <a:off x="4643438" y="357166"/>
            <a:ext cx="4357718" cy="6072230"/>
          </a:xfrm>
          <a:prstGeom prst="rect">
            <a:avLst/>
          </a:prstGeom>
          <a:noFill/>
          <a:ln w="9525">
            <a:noFill/>
            <a:miter lim="800000"/>
            <a:headEnd/>
            <a:tailEnd/>
          </a:ln>
          <a:effectLst/>
        </p:spPr>
      </p:pic>
      <p:pic>
        <p:nvPicPr>
          <p:cNvPr id="4100" name="Picture 4"/>
          <p:cNvPicPr>
            <a:picLocks noChangeAspect="1" noChangeArrowheads="1"/>
          </p:cNvPicPr>
          <p:nvPr/>
        </p:nvPicPr>
        <p:blipFill>
          <a:blip r:embed="rId3"/>
          <a:srcRect/>
          <a:stretch>
            <a:fillRect/>
          </a:stretch>
        </p:blipFill>
        <p:spPr bwMode="auto">
          <a:xfrm>
            <a:off x="142845" y="285728"/>
            <a:ext cx="4286280" cy="6357982"/>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604822"/>
          </a:xfrm>
        </p:spPr>
        <p:txBody>
          <a:bodyPr/>
          <a:lstStyle/>
          <a:p>
            <a:r>
              <a:rPr lang="zh-CN" altLang="en-US" dirty="0">
                <a:solidFill>
                  <a:schemeClr val="accent2"/>
                </a:solidFill>
                <a:latin typeface="宋体" pitchFamily="2" charset="-122"/>
                <a:ea typeface="宋体" pitchFamily="2" charset="-122"/>
              </a:rPr>
              <a:t>外包的政治和未来</a:t>
            </a:r>
          </a:p>
        </p:txBody>
      </p:sp>
      <p:pic>
        <p:nvPicPr>
          <p:cNvPr id="5122" name="Picture 2"/>
          <p:cNvPicPr>
            <a:picLocks noChangeAspect="1" noChangeArrowheads="1"/>
          </p:cNvPicPr>
          <p:nvPr/>
        </p:nvPicPr>
        <p:blipFill>
          <a:blip r:embed="rId2"/>
          <a:srcRect/>
          <a:stretch>
            <a:fillRect/>
          </a:stretch>
        </p:blipFill>
        <p:spPr bwMode="auto">
          <a:xfrm>
            <a:off x="428596" y="2002891"/>
            <a:ext cx="8215370" cy="2745310"/>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half" idx="1"/>
          </p:nvPr>
        </p:nvSpPr>
        <p:spPr>
          <a:xfrm>
            <a:off x="357158" y="1071546"/>
            <a:ext cx="8501122" cy="5214974"/>
          </a:xfrm>
        </p:spPr>
        <p:txBody>
          <a:bodyPr/>
          <a:lstStyle/>
          <a:p>
            <a:pPr>
              <a:lnSpc>
                <a:spcPts val="3400"/>
              </a:lnSpc>
            </a:pPr>
            <a:r>
              <a:rPr lang="zh-CN" altLang="en-US" sz="2400" b="1" dirty="0">
                <a:solidFill>
                  <a:schemeClr val="accent2"/>
                </a:solidFill>
                <a:latin typeface="宋体" pitchFamily="2" charset="-122"/>
                <a:ea typeface="宋体" pitchFamily="2" charset="-122"/>
              </a:rPr>
              <a:t>服务贸易</a:t>
            </a:r>
            <a:r>
              <a:rPr lang="zh-CN" altLang="en-US" sz="2400" dirty="0">
                <a:solidFill>
                  <a:schemeClr val="accent2"/>
                </a:solidFill>
                <a:latin typeface="宋体" pitchFamily="2" charset="-122"/>
                <a:ea typeface="宋体" pitchFamily="2" charset="-122"/>
              </a:rPr>
              <a:t>是一国的法人或自然人在其境内或进入他国境内向外国的法人或自然人提供服务的贸易行为。</a:t>
            </a:r>
            <a:endParaRPr lang="en-US" altLang="zh-CN" sz="2400" dirty="0">
              <a:solidFill>
                <a:schemeClr val="accent2"/>
              </a:solidFill>
              <a:latin typeface="宋体" pitchFamily="2" charset="-122"/>
              <a:ea typeface="宋体" pitchFamily="2" charset="-122"/>
            </a:endParaRPr>
          </a:p>
          <a:p>
            <a:pPr>
              <a:lnSpc>
                <a:spcPts val="3400"/>
              </a:lnSpc>
            </a:pPr>
            <a:r>
              <a:rPr lang="zh-CN" altLang="en-US" sz="2400" dirty="0">
                <a:solidFill>
                  <a:schemeClr val="accent2"/>
                </a:solidFill>
                <a:latin typeface="宋体" pitchFamily="2" charset="-122"/>
                <a:ea typeface="宋体" pitchFamily="2" charset="-122"/>
              </a:rPr>
              <a:t>服务包括商业服务，通信服务，建筑及有关工程服务，销售服务，教育服务，环境服务，金融服务，健康与社会服务。</a:t>
            </a:r>
            <a:endParaRPr lang="en-US" altLang="zh-CN" sz="2400" dirty="0">
              <a:solidFill>
                <a:schemeClr val="accent2"/>
              </a:solidFill>
              <a:latin typeface="宋体" pitchFamily="2" charset="-122"/>
              <a:ea typeface="宋体" pitchFamily="2" charset="-122"/>
            </a:endParaRPr>
          </a:p>
          <a:p>
            <a:pPr>
              <a:lnSpc>
                <a:spcPts val="3400"/>
              </a:lnSpc>
            </a:pPr>
            <a:r>
              <a:rPr lang="zh-CN" altLang="en-US" sz="2400" dirty="0">
                <a:solidFill>
                  <a:schemeClr val="accent2"/>
                </a:solidFill>
                <a:latin typeface="宋体" pitchFamily="2" charset="-122"/>
                <a:ea typeface="宋体" pitchFamily="2" charset="-122"/>
              </a:rPr>
              <a:t>服务外包是指企业将价值链中原本由自身提供的具有基础性的、共性的、非核心的</a:t>
            </a:r>
            <a:r>
              <a:rPr lang="en-US" altLang="zh-CN" sz="2400" dirty="0">
                <a:solidFill>
                  <a:schemeClr val="accent2"/>
                </a:solidFill>
                <a:latin typeface="宋体" pitchFamily="2" charset="-122"/>
                <a:ea typeface="宋体" pitchFamily="2" charset="-122"/>
              </a:rPr>
              <a:t>IT</a:t>
            </a:r>
            <a:r>
              <a:rPr lang="zh-CN" altLang="en-US" sz="2400" dirty="0">
                <a:solidFill>
                  <a:schemeClr val="accent2"/>
                </a:solidFill>
                <a:latin typeface="宋体" pitchFamily="2" charset="-122"/>
                <a:ea typeface="宋体" pitchFamily="2" charset="-122"/>
              </a:rPr>
              <a:t>业务和基于</a:t>
            </a:r>
            <a:r>
              <a:rPr lang="en-US" altLang="zh-CN" sz="2400" dirty="0">
                <a:solidFill>
                  <a:schemeClr val="accent2"/>
                </a:solidFill>
                <a:latin typeface="宋体" pitchFamily="2" charset="-122"/>
                <a:ea typeface="宋体" pitchFamily="2" charset="-122"/>
              </a:rPr>
              <a:t>IT</a:t>
            </a:r>
            <a:r>
              <a:rPr lang="zh-CN" altLang="en-US" sz="2400" dirty="0">
                <a:solidFill>
                  <a:schemeClr val="accent2"/>
                </a:solidFill>
                <a:latin typeface="宋体" pitchFamily="2" charset="-122"/>
                <a:ea typeface="宋体" pitchFamily="2" charset="-122"/>
              </a:rPr>
              <a:t>的业务流程剥离出来后，外包给企业外部专业服务提供商来完成的经济活动。因此，服务外包应该是基于信息网络技术的，其服务性工作（包括业务和业务流程）通过计算机操作完成，并采用现代通信手段进行交付，使企业通过重组价值链、优化资源配置，降低了成本并增强了企业核心竞争力。</a:t>
            </a:r>
          </a:p>
        </p:txBody>
      </p:sp>
      <p:sp>
        <p:nvSpPr>
          <p:cNvPr id="5" name="Rectangle 3"/>
          <p:cNvSpPr>
            <a:spLocks noGrp="1" noChangeArrowheads="1"/>
          </p:cNvSpPr>
          <p:nvPr>
            <p:ph type="title"/>
          </p:nvPr>
        </p:nvSpPr>
        <p:spPr>
          <a:xfrm>
            <a:off x="642910" y="285728"/>
            <a:ext cx="7772400" cy="604822"/>
          </a:xfrm>
        </p:spPr>
        <p:txBody>
          <a:bodyPr/>
          <a:lstStyle/>
          <a:p>
            <a:r>
              <a:rPr lang="en-US" dirty="0">
                <a:solidFill>
                  <a:schemeClr val="accent2"/>
                </a:solidFill>
                <a:latin typeface="宋体" pitchFamily="2" charset="-122"/>
                <a:ea typeface="宋体" pitchFamily="2" charset="-122"/>
              </a:rPr>
              <a:t>3.</a:t>
            </a:r>
            <a:r>
              <a:rPr lang="zh-CN" altLang="en-US" dirty="0">
                <a:solidFill>
                  <a:schemeClr val="accent2"/>
                </a:solidFill>
                <a:latin typeface="宋体" pitchFamily="2" charset="-122"/>
                <a:ea typeface="宋体" pitchFamily="2" charset="-122"/>
              </a:rPr>
              <a:t>服务外包</a:t>
            </a:r>
            <a:endParaRPr lang="en-US" dirty="0">
              <a:solidFill>
                <a:schemeClr val="accent2"/>
              </a:solidFill>
              <a:latin typeface="宋体" pitchFamily="2" charset="-122"/>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214290"/>
            <a:ext cx="8577262" cy="606448"/>
          </a:xfrm>
        </p:spPr>
        <p:txBody>
          <a:bodyPr/>
          <a:lstStyle/>
          <a:p>
            <a:r>
              <a:rPr lang="en-US" dirty="0">
                <a:solidFill>
                  <a:schemeClr val="accent2"/>
                </a:solidFill>
                <a:latin typeface="宋体" pitchFamily="2" charset="-122"/>
                <a:ea typeface="宋体" pitchFamily="2" charset="-122"/>
              </a:rPr>
              <a:t>3.</a:t>
            </a:r>
            <a:r>
              <a:rPr lang="zh-CN" altLang="en-US" dirty="0">
                <a:solidFill>
                  <a:schemeClr val="accent2"/>
                </a:solidFill>
                <a:latin typeface="宋体" pitchFamily="2" charset="-122"/>
                <a:ea typeface="宋体" pitchFamily="2" charset="-122"/>
              </a:rPr>
              <a:t>服务外包</a:t>
            </a:r>
            <a:endParaRPr lang="en-US" dirty="0">
              <a:solidFill>
                <a:schemeClr val="accent2"/>
              </a:solidFill>
              <a:latin typeface="宋体" pitchFamily="2" charset="-122"/>
              <a:ea typeface="宋体" pitchFamily="2" charset="-122"/>
            </a:endParaRPr>
          </a:p>
        </p:txBody>
      </p:sp>
      <p:sp>
        <p:nvSpPr>
          <p:cNvPr id="14" name="Rectangle 5"/>
          <p:cNvSpPr>
            <a:spLocks noChangeArrowheads="1"/>
          </p:cNvSpPr>
          <p:nvPr/>
        </p:nvSpPr>
        <p:spPr bwMode="auto">
          <a:xfrm>
            <a:off x="533400" y="990600"/>
            <a:ext cx="7351712" cy="523220"/>
          </a:xfrm>
          <a:prstGeom prst="rect">
            <a:avLst/>
          </a:prstGeom>
          <a:noFill/>
          <a:ln w="9525" algn="ctr">
            <a:noFill/>
            <a:miter lim="800000"/>
            <a:headEnd/>
            <a:tailEnd/>
          </a:ln>
        </p:spPr>
        <p:txBody>
          <a:bodyPr>
            <a:spAutoFit/>
          </a:bodyPr>
          <a:lstStyle/>
          <a:p>
            <a:pPr>
              <a:spcBef>
                <a:spcPct val="20000"/>
              </a:spcBef>
            </a:pPr>
            <a:r>
              <a:rPr lang="zh-CN" altLang="en-US" sz="2800" dirty="0">
                <a:solidFill>
                  <a:schemeClr val="accent2"/>
                </a:solidFill>
                <a:latin typeface="宋体" pitchFamily="2" charset="-122"/>
                <a:ea typeface="宋体" pitchFamily="2" charset="-122"/>
              </a:rPr>
              <a:t>服务外包的逻辑</a:t>
            </a:r>
            <a:endParaRPr lang="en-US" sz="2800" dirty="0">
              <a:solidFill>
                <a:schemeClr val="accent2"/>
              </a:solidFill>
              <a:latin typeface="宋体" pitchFamily="2" charset="-122"/>
              <a:ea typeface="宋体" pitchFamily="2" charset="-122"/>
            </a:endParaRPr>
          </a:p>
        </p:txBody>
      </p:sp>
      <p:sp>
        <p:nvSpPr>
          <p:cNvPr id="25" name="Rectangle 24"/>
          <p:cNvSpPr>
            <a:spLocks noChangeArrowheads="1"/>
          </p:cNvSpPr>
          <p:nvPr/>
        </p:nvSpPr>
        <p:spPr bwMode="auto">
          <a:xfrm>
            <a:off x="609600" y="1524000"/>
            <a:ext cx="7705725" cy="2536079"/>
          </a:xfrm>
          <a:prstGeom prst="rect">
            <a:avLst/>
          </a:prstGeom>
          <a:noFill/>
          <a:ln w="9525">
            <a:noFill/>
            <a:miter lim="800000"/>
            <a:headEnd/>
            <a:tailEnd/>
          </a:ln>
        </p:spPr>
        <p:txBody>
          <a:bodyPr>
            <a:spAutoFit/>
          </a:bodyPr>
          <a:lstStyle/>
          <a:p>
            <a:pPr lvl="1">
              <a:spcBef>
                <a:spcPct val="10000"/>
              </a:spcBef>
              <a:spcAft>
                <a:spcPct val="10000"/>
              </a:spcAft>
              <a:buFont typeface="Wingdings" pitchFamily="2" charset="2"/>
              <a:buChar char="u"/>
            </a:pPr>
            <a:r>
              <a:rPr lang="zh-CN" altLang="en-US" sz="2400" b="0" dirty="0">
                <a:solidFill>
                  <a:schemeClr val="accent2"/>
                </a:solidFill>
                <a:latin typeface="宋体" pitchFamily="2" charset="-122"/>
                <a:ea typeface="宋体" pitchFamily="2" charset="-122"/>
              </a:rPr>
              <a:t>李嘉图模型</a:t>
            </a:r>
            <a:endParaRPr lang="en-US" altLang="zh-CN" sz="2400" b="0" dirty="0">
              <a:solidFill>
                <a:schemeClr val="accent2"/>
              </a:solidFill>
              <a:latin typeface="宋体" pitchFamily="2" charset="-122"/>
              <a:ea typeface="宋体" pitchFamily="2" charset="-122"/>
            </a:endParaRPr>
          </a:p>
          <a:p>
            <a:pPr lvl="2">
              <a:spcBef>
                <a:spcPct val="10000"/>
              </a:spcBef>
              <a:spcAft>
                <a:spcPct val="10000"/>
              </a:spcAft>
              <a:buFont typeface="Wingdings" pitchFamily="2" charset="2"/>
              <a:buChar char="Ø"/>
            </a:pPr>
            <a:r>
              <a:rPr lang="zh-CN" altLang="en-US" sz="2400" dirty="0">
                <a:solidFill>
                  <a:schemeClr val="accent2"/>
                </a:solidFill>
                <a:latin typeface="宋体" pitchFamily="2" charset="-122"/>
                <a:ea typeface="宋体" pitchFamily="2" charset="-122"/>
              </a:rPr>
              <a:t>符合比较优势吗？</a:t>
            </a:r>
            <a:endParaRPr lang="en-US" altLang="zh-CN" sz="2400" dirty="0">
              <a:solidFill>
                <a:schemeClr val="accent2"/>
              </a:solidFill>
              <a:latin typeface="宋体" pitchFamily="2" charset="-122"/>
              <a:ea typeface="宋体" pitchFamily="2" charset="-122"/>
            </a:endParaRPr>
          </a:p>
          <a:p>
            <a:pPr lvl="2">
              <a:spcBef>
                <a:spcPct val="10000"/>
              </a:spcBef>
              <a:spcAft>
                <a:spcPct val="10000"/>
              </a:spcAft>
              <a:buFont typeface="Wingdings" pitchFamily="2" charset="2"/>
              <a:buChar char="Ø"/>
            </a:pPr>
            <a:r>
              <a:rPr lang="zh-CN" altLang="en-US" sz="2400" dirty="0">
                <a:solidFill>
                  <a:schemeClr val="accent2"/>
                </a:solidFill>
                <a:latin typeface="宋体" pitchFamily="2" charset="-122"/>
                <a:ea typeface="宋体" pitchFamily="2" charset="-122"/>
              </a:rPr>
              <a:t>印度制造业和服务业成本分析；</a:t>
            </a:r>
            <a:endParaRPr lang="en-US" altLang="zh-CN" sz="2400" dirty="0">
              <a:solidFill>
                <a:schemeClr val="accent2"/>
              </a:solidFill>
              <a:latin typeface="宋体" pitchFamily="2" charset="-122"/>
              <a:ea typeface="宋体" pitchFamily="2" charset="-122"/>
            </a:endParaRPr>
          </a:p>
          <a:p>
            <a:pPr lvl="1">
              <a:spcBef>
                <a:spcPct val="10000"/>
              </a:spcBef>
              <a:spcAft>
                <a:spcPct val="10000"/>
              </a:spcAft>
              <a:buFont typeface="Wingdings" pitchFamily="2" charset="2"/>
              <a:buChar char="u"/>
            </a:pPr>
            <a:r>
              <a:rPr lang="zh-CN" altLang="en-US" sz="2400" b="0" dirty="0">
                <a:solidFill>
                  <a:schemeClr val="accent2"/>
                </a:solidFill>
                <a:latin typeface="宋体" pitchFamily="2" charset="-122"/>
                <a:ea typeface="宋体" pitchFamily="2" charset="-122"/>
              </a:rPr>
              <a:t>外包模型；</a:t>
            </a:r>
            <a:endParaRPr lang="en-US" altLang="zh-CN" sz="2400" b="0" dirty="0">
              <a:solidFill>
                <a:schemeClr val="accent2"/>
              </a:solidFill>
              <a:latin typeface="宋体" pitchFamily="2" charset="-122"/>
              <a:ea typeface="宋体" pitchFamily="2" charset="-122"/>
            </a:endParaRPr>
          </a:p>
          <a:p>
            <a:pPr lvl="2">
              <a:spcBef>
                <a:spcPct val="10000"/>
              </a:spcBef>
              <a:spcAft>
                <a:spcPct val="10000"/>
              </a:spcAft>
              <a:buFont typeface="Wingdings" pitchFamily="2" charset="2"/>
              <a:buChar char="Ø"/>
            </a:pPr>
            <a:r>
              <a:rPr lang="zh-CN" altLang="en-US" sz="2000" dirty="0">
                <a:solidFill>
                  <a:schemeClr val="accent2"/>
                </a:solidFill>
                <a:latin typeface="宋体" pitchFamily="2" charset="-122"/>
                <a:ea typeface="宋体" pitchFamily="2" charset="-122"/>
              </a:rPr>
              <a:t>印度的外包为何集中在服务业？</a:t>
            </a:r>
            <a:endParaRPr lang="en-US" altLang="zh-CN" sz="2000" dirty="0">
              <a:solidFill>
                <a:schemeClr val="accent2"/>
              </a:solidFill>
              <a:latin typeface="宋体" pitchFamily="2" charset="-122"/>
              <a:ea typeface="宋体" pitchFamily="2" charset="-122"/>
            </a:endParaRPr>
          </a:p>
          <a:p>
            <a:pPr lvl="2">
              <a:spcBef>
                <a:spcPct val="10000"/>
              </a:spcBef>
              <a:spcAft>
                <a:spcPct val="10000"/>
              </a:spcAft>
              <a:buFont typeface="Wingdings" pitchFamily="2" charset="2"/>
              <a:buChar char="Ø"/>
            </a:pPr>
            <a:r>
              <a:rPr lang="zh-CN" altLang="en-US" sz="2000" dirty="0">
                <a:solidFill>
                  <a:schemeClr val="accent2"/>
                </a:solidFill>
                <a:latin typeface="宋体" pitchFamily="2" charset="-122"/>
                <a:ea typeface="宋体" pitchFamily="2" charset="-122"/>
              </a:rPr>
              <a:t>对第二个假设的放松突破及解释</a:t>
            </a:r>
            <a:endParaRPr lang="en-US" sz="2000" b="0" dirty="0">
              <a:solidFill>
                <a:schemeClr val="accent2"/>
              </a:solidFill>
              <a:latin typeface="宋体" pitchFamily="2" charset="-122"/>
              <a:ea typeface="宋体" pitchFamily="2" charset="-122"/>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2290" name="Picture 2"/>
          <p:cNvPicPr>
            <a:picLocks noChangeAspect="1" noChangeArrowheads="1"/>
          </p:cNvPicPr>
          <p:nvPr/>
        </p:nvPicPr>
        <p:blipFill>
          <a:blip r:embed="rId3"/>
          <a:srcRect/>
          <a:stretch>
            <a:fillRect/>
          </a:stretch>
        </p:blipFill>
        <p:spPr bwMode="auto">
          <a:xfrm>
            <a:off x="142844" y="4143380"/>
            <a:ext cx="8686021" cy="2428892"/>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srcRect/>
          <a:stretch>
            <a:fillRect/>
          </a:stretch>
        </p:blipFill>
        <p:spPr bwMode="auto">
          <a:xfrm>
            <a:off x="357158" y="1000108"/>
            <a:ext cx="8286808" cy="4588420"/>
          </a:xfrm>
          <a:prstGeom prst="rect">
            <a:avLst/>
          </a:prstGeom>
          <a:noFill/>
          <a:ln w="9525">
            <a:noFill/>
            <a:miter lim="800000"/>
            <a:headEnd/>
            <a:tailEnd/>
          </a:ln>
          <a:effectLst/>
        </p:spPr>
      </p:pic>
      <p:sp>
        <p:nvSpPr>
          <p:cNvPr id="6" name="Rectangle 3"/>
          <p:cNvSpPr>
            <a:spLocks noGrp="1" noChangeArrowheads="1"/>
          </p:cNvSpPr>
          <p:nvPr>
            <p:ph type="title"/>
          </p:nvPr>
        </p:nvSpPr>
        <p:spPr>
          <a:xfrm>
            <a:off x="304800" y="214290"/>
            <a:ext cx="8577262" cy="606448"/>
          </a:xfrm>
        </p:spPr>
        <p:txBody>
          <a:bodyPr/>
          <a:lstStyle/>
          <a:p>
            <a:r>
              <a:rPr lang="en-US" dirty="0">
                <a:solidFill>
                  <a:schemeClr val="accent2"/>
                </a:solidFill>
                <a:latin typeface="宋体" pitchFamily="2" charset="-122"/>
                <a:ea typeface="宋体" pitchFamily="2" charset="-122"/>
              </a:rPr>
              <a:t>3.</a:t>
            </a:r>
            <a:r>
              <a:rPr lang="zh-CN" altLang="en-US" dirty="0">
                <a:solidFill>
                  <a:schemeClr val="accent2"/>
                </a:solidFill>
                <a:latin typeface="宋体" pitchFamily="2" charset="-122"/>
                <a:ea typeface="宋体" pitchFamily="2" charset="-122"/>
              </a:rPr>
              <a:t>服务外包</a:t>
            </a:r>
            <a:endParaRPr lang="en-US" dirty="0">
              <a:solidFill>
                <a:schemeClr val="accent2"/>
              </a:solidFill>
              <a:latin typeface="宋体" pitchFamily="2" charset="-122"/>
              <a:ea typeface="宋体" pitchFamily="2" charset="-122"/>
            </a:endParaRPr>
          </a:p>
        </p:txBody>
      </p:sp>
      <p:sp>
        <p:nvSpPr>
          <p:cNvPr id="7" name="TextBox 6"/>
          <p:cNvSpPr txBox="1"/>
          <p:nvPr/>
        </p:nvSpPr>
        <p:spPr>
          <a:xfrm>
            <a:off x="357158" y="5500702"/>
            <a:ext cx="1857388" cy="369332"/>
          </a:xfrm>
          <a:prstGeom prst="rect">
            <a:avLst/>
          </a:prstGeom>
          <a:noFill/>
        </p:spPr>
        <p:txBody>
          <a:bodyPr wrap="square" rtlCol="0">
            <a:spAutoFit/>
          </a:bodyPr>
          <a:lstStyle/>
          <a:p>
            <a:r>
              <a:rPr lang="zh-CN" altLang="en-US" sz="1800" dirty="0">
                <a:latin typeface="宋体" pitchFamily="2" charset="-122"/>
                <a:ea typeface="宋体" pitchFamily="2" charset="-122"/>
              </a:rPr>
              <a:t>工资降低。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dirty="0">
                <a:solidFill>
                  <a:schemeClr val="accent2"/>
                </a:solidFill>
                <a:latin typeface="宋体" pitchFamily="2" charset="-122"/>
                <a:ea typeface="宋体" pitchFamily="2" charset="-122"/>
              </a:rPr>
              <a:t>1.</a:t>
            </a:r>
            <a:r>
              <a:rPr lang="zh-CN" altLang="en-US" dirty="0">
                <a:solidFill>
                  <a:schemeClr val="accent2"/>
                </a:solidFill>
                <a:latin typeface="宋体" pitchFamily="2" charset="-122"/>
                <a:ea typeface="宋体" pitchFamily="2" charset="-122"/>
              </a:rPr>
              <a:t>一个外包模型</a:t>
            </a:r>
            <a:endParaRPr lang="en-US" dirty="0">
              <a:solidFill>
                <a:schemeClr val="accent2"/>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461963"/>
          </a:xfrm>
          <a:prstGeom prst="rect">
            <a:avLst/>
          </a:prstGeom>
          <a:noFill/>
          <a:ln w="9525" algn="ctr">
            <a:noFill/>
            <a:miter lim="800000"/>
            <a:headEnd/>
            <a:tailEnd/>
          </a:ln>
        </p:spPr>
        <p:txBody>
          <a:bodyPr>
            <a:spAutoFit/>
          </a:bodyPr>
          <a:lstStyle/>
          <a:p>
            <a:pPr>
              <a:spcBef>
                <a:spcPct val="20000"/>
              </a:spcBef>
            </a:pPr>
            <a:r>
              <a:rPr lang="zh-CN" altLang="en-US" sz="2400" dirty="0">
                <a:solidFill>
                  <a:schemeClr val="accent2"/>
                </a:solidFill>
                <a:latin typeface="宋体" pitchFamily="2" charset="-122"/>
                <a:ea typeface="宋体" pitchFamily="2" charset="-122"/>
              </a:rPr>
              <a:t>何谓外包？</a:t>
            </a:r>
            <a:endParaRPr lang="en-US" altLang="en-US" sz="2400" dirty="0">
              <a:solidFill>
                <a:schemeClr val="accent2"/>
              </a:solidFill>
              <a:latin typeface="宋体" pitchFamily="2" charset="-122"/>
              <a:ea typeface="宋体" pitchFamily="2" charset="-122"/>
            </a:endParaRPr>
          </a:p>
        </p:txBody>
      </p:sp>
      <p:sp>
        <p:nvSpPr>
          <p:cNvPr id="25" name="Rectangle 24"/>
          <p:cNvSpPr>
            <a:spLocks noChangeArrowheads="1"/>
          </p:cNvSpPr>
          <p:nvPr/>
        </p:nvSpPr>
        <p:spPr bwMode="auto">
          <a:xfrm>
            <a:off x="214282" y="1262622"/>
            <a:ext cx="8358246" cy="5595378"/>
          </a:xfrm>
          <a:prstGeom prst="rect">
            <a:avLst/>
          </a:prstGeom>
          <a:noFill/>
          <a:ln w="9525">
            <a:noFill/>
            <a:miter lim="800000"/>
            <a:headEnd/>
            <a:tailEnd/>
          </a:ln>
        </p:spPr>
        <p:txBody>
          <a:bodyPr wrap="square">
            <a:spAutoFit/>
          </a:bodyPr>
          <a:lstStyle/>
          <a:p>
            <a:pPr>
              <a:lnSpc>
                <a:spcPct val="150000"/>
              </a:lnSpc>
              <a:spcBef>
                <a:spcPct val="10000"/>
              </a:spcBef>
              <a:spcAft>
                <a:spcPct val="10000"/>
              </a:spcAft>
              <a:buFont typeface="Wingdings" pitchFamily="2" charset="2"/>
              <a:buChar char="u"/>
            </a:pPr>
            <a:r>
              <a:rPr lang="zh-CN" altLang="en-US" sz="2400" b="0" dirty="0">
                <a:solidFill>
                  <a:schemeClr val="accent2"/>
                </a:solidFill>
                <a:latin typeface="宋体" pitchFamily="2" charset="-122"/>
                <a:ea typeface="宋体" pitchFamily="2" charset="-122"/>
              </a:rPr>
              <a:t>本章目的</a:t>
            </a:r>
            <a:endParaRPr lang="en-US" altLang="zh-CN" sz="2400" b="0" dirty="0">
              <a:solidFill>
                <a:schemeClr val="accent2"/>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r>
              <a:rPr lang="zh-CN" altLang="en-US" sz="2400" dirty="0">
                <a:solidFill>
                  <a:schemeClr val="accent2"/>
                </a:solidFill>
                <a:latin typeface="宋体" pitchFamily="2" charset="-122"/>
                <a:ea typeface="宋体" pitchFamily="2" charset="-122"/>
              </a:rPr>
              <a:t>外包如何影响对熟练工人与非熟练工人的需求，以及他们工资变化；</a:t>
            </a:r>
            <a:endParaRPr lang="en-US" altLang="zh-CN" sz="2400" dirty="0">
              <a:solidFill>
                <a:schemeClr val="accent2"/>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r>
              <a:rPr lang="zh-CN" altLang="en-US" sz="2400" b="0" dirty="0">
                <a:solidFill>
                  <a:schemeClr val="accent2"/>
                </a:solidFill>
                <a:latin typeface="宋体" pitchFamily="2" charset="-122"/>
                <a:ea typeface="宋体" pitchFamily="2" charset="-122"/>
              </a:rPr>
              <a:t>外包贸易所得；</a:t>
            </a:r>
            <a:endParaRPr lang="en-US" altLang="zh-CN" sz="2400" b="0" dirty="0">
              <a:solidFill>
                <a:schemeClr val="accent2"/>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r>
              <a:rPr lang="zh-CN" altLang="en-US" sz="2400" b="0" dirty="0">
                <a:solidFill>
                  <a:schemeClr val="accent2"/>
                </a:solidFill>
                <a:latin typeface="宋体" pitchFamily="2" charset="-122"/>
                <a:ea typeface="宋体" pitchFamily="2" charset="-122"/>
              </a:rPr>
              <a:t>服务外包</a:t>
            </a:r>
            <a:endParaRPr lang="en-US" altLang="zh-CN" sz="2400" b="0" dirty="0">
              <a:solidFill>
                <a:schemeClr val="accent2"/>
              </a:solidFill>
              <a:latin typeface="宋体" pitchFamily="2" charset="-122"/>
              <a:ea typeface="宋体" pitchFamily="2" charset="-122"/>
            </a:endParaRPr>
          </a:p>
          <a:p>
            <a:pPr lvl="1">
              <a:lnSpc>
                <a:spcPct val="150000"/>
              </a:lnSpc>
              <a:spcBef>
                <a:spcPct val="10000"/>
              </a:spcBef>
              <a:spcAft>
                <a:spcPct val="10000"/>
              </a:spcAft>
            </a:pPr>
            <a:r>
              <a:rPr lang="zh-CN" altLang="en-US" sz="2400" dirty="0">
                <a:solidFill>
                  <a:schemeClr val="accent2"/>
                </a:solidFill>
                <a:latin typeface="宋体" pitchFamily="2" charset="-122"/>
                <a:ea typeface="宋体" pitchFamily="2" charset="-122"/>
              </a:rPr>
              <a:t>外包与离岸：所有权的差异</a:t>
            </a:r>
            <a:endParaRPr lang="en-US" altLang="zh-CN" sz="2400" dirty="0">
              <a:solidFill>
                <a:schemeClr val="accent2"/>
              </a:solidFill>
              <a:latin typeface="宋体" pitchFamily="2" charset="-122"/>
              <a:ea typeface="宋体" pitchFamily="2" charset="-122"/>
            </a:endParaRPr>
          </a:p>
          <a:p>
            <a:pPr lvl="1">
              <a:lnSpc>
                <a:spcPct val="150000"/>
              </a:lnSpc>
              <a:spcBef>
                <a:spcPct val="10000"/>
              </a:spcBef>
              <a:spcAft>
                <a:spcPct val="10000"/>
              </a:spcAft>
            </a:pPr>
            <a:r>
              <a:rPr lang="en-US" altLang="zh-CN" sz="2400" dirty="0">
                <a:solidFill>
                  <a:schemeClr val="accent2"/>
                </a:solidFill>
                <a:latin typeface="宋体" pitchFamily="2" charset="-122"/>
                <a:ea typeface="宋体" pitchFamily="2" charset="-122"/>
              </a:rPr>
              <a:t>    </a:t>
            </a:r>
            <a:r>
              <a:rPr lang="zh-CN" altLang="en-US" sz="2400" dirty="0">
                <a:solidFill>
                  <a:schemeClr val="accent2"/>
                </a:solidFill>
                <a:latin typeface="宋体" pitchFamily="2" charset="-122"/>
                <a:ea typeface="宋体" pitchFamily="2" charset="-122"/>
              </a:rPr>
              <a:t>离岸：业务转到国外，企业拥有所有权；如英特尔</a:t>
            </a:r>
            <a:endParaRPr lang="en-US" altLang="zh-CN" sz="2400" dirty="0">
              <a:solidFill>
                <a:schemeClr val="accent2"/>
              </a:solidFill>
              <a:latin typeface="宋体" pitchFamily="2" charset="-122"/>
              <a:ea typeface="宋体" pitchFamily="2" charset="-122"/>
            </a:endParaRPr>
          </a:p>
          <a:p>
            <a:pPr lvl="1">
              <a:lnSpc>
                <a:spcPct val="150000"/>
              </a:lnSpc>
              <a:spcBef>
                <a:spcPct val="10000"/>
              </a:spcBef>
              <a:spcAft>
                <a:spcPct val="10000"/>
              </a:spcAft>
            </a:pPr>
            <a:r>
              <a:rPr lang="en-US" altLang="zh-CN" sz="2400" dirty="0">
                <a:solidFill>
                  <a:schemeClr val="accent2"/>
                </a:solidFill>
                <a:latin typeface="宋体" pitchFamily="2" charset="-122"/>
                <a:ea typeface="宋体" pitchFamily="2" charset="-122"/>
              </a:rPr>
              <a:t>    </a:t>
            </a:r>
            <a:r>
              <a:rPr lang="zh-CN" altLang="en-US" sz="2400" dirty="0">
                <a:solidFill>
                  <a:schemeClr val="accent2"/>
                </a:solidFill>
                <a:latin typeface="宋体" pitchFamily="2" charset="-122"/>
                <a:ea typeface="宋体" pitchFamily="2" charset="-122"/>
              </a:rPr>
              <a:t>外包</a:t>
            </a:r>
            <a:r>
              <a:rPr lang="en-US" altLang="zh-CN" sz="2400" dirty="0">
                <a:solidFill>
                  <a:schemeClr val="accent2"/>
                </a:solidFill>
                <a:latin typeface="宋体" pitchFamily="2" charset="-122"/>
                <a:ea typeface="宋体" pitchFamily="2" charset="-122"/>
              </a:rPr>
              <a:t>;</a:t>
            </a:r>
            <a:r>
              <a:rPr lang="zh-CN" altLang="en-US" sz="2400" dirty="0">
                <a:solidFill>
                  <a:schemeClr val="accent2"/>
                </a:solidFill>
                <a:latin typeface="宋体" pitchFamily="2" charset="-122"/>
                <a:ea typeface="宋体" pitchFamily="2" charset="-122"/>
              </a:rPr>
              <a:t>美泰公司把芭比娃娃安排在不同国家生产。</a:t>
            </a:r>
            <a:r>
              <a:rPr lang="en-US" altLang="zh-CN" sz="2400" dirty="0">
                <a:solidFill>
                  <a:schemeClr val="accent2"/>
                </a:solidFill>
                <a:latin typeface="宋体" pitchFamily="2" charset="-122"/>
                <a:ea typeface="宋体" pitchFamily="2" charset="-122"/>
              </a:rPr>
              <a:t> </a:t>
            </a:r>
          </a:p>
          <a:p>
            <a:pPr lvl="1">
              <a:lnSpc>
                <a:spcPct val="150000"/>
              </a:lnSpc>
              <a:spcBef>
                <a:spcPct val="10000"/>
              </a:spcBef>
              <a:spcAft>
                <a:spcPct val="10000"/>
              </a:spcAft>
            </a:pPr>
            <a:r>
              <a:rPr lang="en-US" sz="2400" b="0" dirty="0">
                <a:solidFill>
                  <a:schemeClr val="accent2"/>
                </a:solidFill>
                <a:latin typeface="宋体" pitchFamily="2" charset="-122"/>
                <a:ea typeface="宋体" pitchFamily="2" charset="-122"/>
              </a:rPr>
              <a:t>    </a:t>
            </a: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ext Box 2"/>
          <p:cNvSpPr txBox="1">
            <a:spLocks noChangeArrowheads="1"/>
          </p:cNvSpPr>
          <p:nvPr/>
        </p:nvSpPr>
        <p:spPr bwMode="auto">
          <a:xfrm>
            <a:off x="4038600" y="6248400"/>
            <a:ext cx="4932363" cy="523875"/>
          </a:xfrm>
          <a:prstGeom prst="rect">
            <a:avLst/>
          </a:prstGeom>
          <a:noFill/>
          <a:ln w="9525">
            <a:noFill/>
            <a:miter lim="800000"/>
            <a:headEnd/>
            <a:tailEnd/>
          </a:ln>
        </p:spPr>
        <p:txBody>
          <a:bodyPr wrap="none">
            <a:spAutoFit/>
          </a:bodyPr>
          <a:lstStyle/>
          <a:p>
            <a:pPr>
              <a:spcBef>
                <a:spcPct val="50000"/>
              </a:spcBef>
            </a:pPr>
            <a:r>
              <a:rPr lang="en-US" altLang="zh-CN" b="1"/>
              <a:t>Figure 1.1 (a) </a:t>
            </a:r>
            <a:r>
              <a:rPr lang="en-US" altLang="zh-CN"/>
              <a:t>The Changing Face of U.S. Import and Export Industries, 1925–2009</a:t>
            </a:r>
            <a:r>
              <a:rPr lang="en-US" altLang="zh-CN" b="1"/>
              <a:t/>
            </a:r>
            <a:br>
              <a:rPr lang="en-US" altLang="zh-CN" b="1"/>
            </a:br>
            <a:r>
              <a:rPr lang="en-US" altLang="zh-CN"/>
              <a:t>Feenstra and Taylor: International Trade, Second Edition</a:t>
            </a:r>
            <a:br>
              <a:rPr lang="en-US" altLang="zh-CN"/>
            </a:br>
            <a:r>
              <a:rPr lang="en-US" altLang="zh-CN" sz="800"/>
              <a:t>Copyright © 2011 by Worth Publishers</a:t>
            </a:r>
          </a:p>
        </p:txBody>
      </p:sp>
      <p:pic>
        <p:nvPicPr>
          <p:cNvPr id="4099" name="Picture 2" descr="Feenstra2e_fig_01_01a.tif"/>
          <p:cNvPicPr>
            <a:picLocks noChangeAspect="1"/>
          </p:cNvPicPr>
          <p:nvPr/>
        </p:nvPicPr>
        <p:blipFill>
          <a:blip r:embed="rId3"/>
          <a:srcRect/>
          <a:stretch>
            <a:fillRect/>
          </a:stretch>
        </p:blipFill>
        <p:spPr bwMode="auto">
          <a:xfrm>
            <a:off x="457200" y="1524000"/>
            <a:ext cx="8229600" cy="3333750"/>
          </a:xfrm>
          <a:prstGeom prst="rect">
            <a:avLst/>
          </a:prstGeom>
          <a:noFill/>
          <a:ln w="9525">
            <a:noFill/>
            <a:miter lim="800000"/>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 Box 2"/>
          <p:cNvSpPr txBox="1">
            <a:spLocks noChangeArrowheads="1"/>
          </p:cNvSpPr>
          <p:nvPr/>
        </p:nvSpPr>
        <p:spPr bwMode="auto">
          <a:xfrm>
            <a:off x="4038600" y="6248400"/>
            <a:ext cx="4938713" cy="523875"/>
          </a:xfrm>
          <a:prstGeom prst="rect">
            <a:avLst/>
          </a:prstGeom>
          <a:noFill/>
          <a:ln w="9525">
            <a:noFill/>
            <a:miter lim="800000"/>
            <a:headEnd/>
            <a:tailEnd/>
          </a:ln>
        </p:spPr>
        <p:txBody>
          <a:bodyPr wrap="none">
            <a:spAutoFit/>
          </a:bodyPr>
          <a:lstStyle/>
          <a:p>
            <a:pPr>
              <a:spcBef>
                <a:spcPct val="50000"/>
              </a:spcBef>
            </a:pPr>
            <a:r>
              <a:rPr lang="en-US" altLang="zh-CN" b="1" dirty="0"/>
              <a:t>Figure 1.1 (b) </a:t>
            </a:r>
            <a:r>
              <a:rPr lang="en-US" altLang="zh-CN" dirty="0"/>
              <a:t>The Changing Face of U.S. Import and Export Industries, 1925–2009</a:t>
            </a:r>
            <a:r>
              <a:rPr lang="en-US" altLang="zh-CN" b="1" dirty="0"/>
              <a:t/>
            </a:r>
            <a:br>
              <a:rPr lang="en-US" altLang="zh-CN" b="1" dirty="0"/>
            </a:br>
            <a:r>
              <a:rPr lang="en-US" altLang="zh-CN" dirty="0" err="1"/>
              <a:t>Feenstra</a:t>
            </a:r>
            <a:r>
              <a:rPr lang="en-US" altLang="zh-CN" dirty="0"/>
              <a:t> and Taylor: International Trade, Second Edition</a:t>
            </a:r>
            <a:br>
              <a:rPr lang="en-US" altLang="zh-CN" dirty="0"/>
            </a:br>
            <a:r>
              <a:rPr lang="en-US" altLang="zh-CN" sz="800" dirty="0"/>
              <a:t>Copyright © 2011 by Worth Publishers</a:t>
            </a:r>
          </a:p>
        </p:txBody>
      </p:sp>
      <p:pic>
        <p:nvPicPr>
          <p:cNvPr id="5123" name="Picture 2" descr="Feenstra2e_fig_01_01b.tif"/>
          <p:cNvPicPr>
            <a:picLocks noChangeAspect="1"/>
          </p:cNvPicPr>
          <p:nvPr/>
        </p:nvPicPr>
        <p:blipFill>
          <a:blip r:embed="rId3"/>
          <a:srcRect/>
          <a:stretch>
            <a:fillRect/>
          </a:stretch>
        </p:blipFill>
        <p:spPr bwMode="auto">
          <a:xfrm>
            <a:off x="457200" y="1524000"/>
            <a:ext cx="8229600" cy="3352800"/>
          </a:xfrm>
          <a:prstGeom prst="rect">
            <a:avLst/>
          </a:prstGeom>
          <a:noFill/>
          <a:ln w="9525">
            <a:noFill/>
            <a:miter lim="800000"/>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dirty="0">
                <a:solidFill>
                  <a:schemeClr val="accent2"/>
                </a:solidFill>
                <a:latin typeface="宋体" pitchFamily="2" charset="-122"/>
                <a:ea typeface="宋体" pitchFamily="2" charset="-122"/>
              </a:rPr>
              <a:t>1.</a:t>
            </a:r>
            <a:r>
              <a:rPr lang="zh-CN" altLang="en-US" dirty="0">
                <a:solidFill>
                  <a:schemeClr val="accent2"/>
                </a:solidFill>
                <a:latin typeface="宋体" pitchFamily="2" charset="-122"/>
                <a:ea typeface="宋体" pitchFamily="2" charset="-122"/>
              </a:rPr>
              <a:t>一个外包模型</a:t>
            </a:r>
            <a:endParaRPr lang="en-US" dirty="0">
              <a:solidFill>
                <a:schemeClr val="accent2"/>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461963"/>
          </a:xfrm>
          <a:prstGeom prst="rect">
            <a:avLst/>
          </a:prstGeom>
          <a:noFill/>
          <a:ln w="9525" algn="ctr">
            <a:noFill/>
            <a:miter lim="800000"/>
            <a:headEnd/>
            <a:tailEnd/>
          </a:ln>
        </p:spPr>
        <p:txBody>
          <a:bodyPr>
            <a:spAutoFit/>
          </a:bodyPr>
          <a:lstStyle/>
          <a:p>
            <a:pPr>
              <a:spcBef>
                <a:spcPct val="20000"/>
              </a:spcBef>
            </a:pPr>
            <a:r>
              <a:rPr lang="zh-CN" altLang="en-US" sz="2400" dirty="0">
                <a:solidFill>
                  <a:schemeClr val="accent2"/>
                </a:solidFill>
                <a:latin typeface="宋体" pitchFamily="2" charset="-122"/>
                <a:ea typeface="宋体" pitchFamily="2" charset="-122"/>
              </a:rPr>
              <a:t>生产活动环节</a:t>
            </a:r>
            <a:endParaRPr lang="en-US" sz="2400" dirty="0">
              <a:solidFill>
                <a:schemeClr val="accent2"/>
              </a:solidFill>
              <a:latin typeface="宋体" pitchFamily="2" charset="-122"/>
              <a:ea typeface="宋体" pitchFamily="2" charset="-122"/>
            </a:endParaRPr>
          </a:p>
        </p:txBody>
      </p:sp>
      <p:sp>
        <p:nvSpPr>
          <p:cNvPr id="25" name="Rectangle 24"/>
          <p:cNvSpPr>
            <a:spLocks noChangeArrowheads="1"/>
          </p:cNvSpPr>
          <p:nvPr/>
        </p:nvSpPr>
        <p:spPr bwMode="auto">
          <a:xfrm>
            <a:off x="566738" y="1357313"/>
            <a:ext cx="8291542" cy="4967514"/>
          </a:xfrm>
          <a:prstGeom prst="rect">
            <a:avLst/>
          </a:prstGeom>
          <a:noFill/>
          <a:ln w="9525">
            <a:noFill/>
            <a:miter lim="800000"/>
            <a:headEnd/>
            <a:tailEnd/>
          </a:ln>
        </p:spPr>
        <p:txBody>
          <a:bodyPr wrap="square">
            <a:spAutoFit/>
          </a:bodyPr>
          <a:lstStyle/>
          <a:p>
            <a:pPr>
              <a:lnSpc>
                <a:spcPct val="150000"/>
              </a:lnSpc>
              <a:spcBef>
                <a:spcPct val="10000"/>
              </a:spcBef>
              <a:spcAft>
                <a:spcPct val="10000"/>
              </a:spcAft>
              <a:buFont typeface="Wingdings" pitchFamily="2" charset="2"/>
              <a:buChar char="u"/>
            </a:pPr>
            <a:r>
              <a:rPr lang="zh-CN" altLang="en-US" sz="2400" dirty="0">
                <a:solidFill>
                  <a:schemeClr val="accent2"/>
                </a:solidFill>
                <a:latin typeface="宋体" pitchFamily="2" charset="-122"/>
                <a:ea typeface="宋体" pitchFamily="2" charset="-122"/>
              </a:rPr>
              <a:t>生产活动的划分</a:t>
            </a:r>
            <a:endParaRPr lang="en-US" altLang="zh-CN" sz="2400" dirty="0">
              <a:solidFill>
                <a:schemeClr val="accent2"/>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endParaRPr lang="en-US" altLang="zh-CN" sz="2400" b="0" dirty="0">
              <a:solidFill>
                <a:schemeClr val="accent2"/>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endParaRPr lang="en-US" altLang="zh-CN" sz="2400" dirty="0">
              <a:solidFill>
                <a:schemeClr val="accent2"/>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endParaRPr lang="en-US" altLang="zh-CN" sz="2400" b="0" dirty="0">
              <a:solidFill>
                <a:schemeClr val="accent2"/>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endParaRPr lang="en-US" altLang="zh-CN" sz="2400" dirty="0">
              <a:solidFill>
                <a:schemeClr val="accent2"/>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endParaRPr lang="en-US" altLang="zh-CN" sz="2400" b="0" dirty="0">
              <a:solidFill>
                <a:schemeClr val="accent2"/>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r>
              <a:rPr lang="zh-CN" altLang="en-US" sz="2400" b="0" dirty="0">
                <a:solidFill>
                  <a:schemeClr val="accent2"/>
                </a:solidFill>
                <a:latin typeface="宋体" pitchFamily="2" charset="-122"/>
                <a:ea typeface="宋体" pitchFamily="2" charset="-122"/>
              </a:rPr>
              <a:t>产品的价值链：上图每一个生产环节都使该组合产品价值增值。</a:t>
            </a:r>
            <a:endParaRPr lang="en-US" altLang="zh-CN" sz="2400" b="0" dirty="0">
              <a:solidFill>
                <a:schemeClr val="accent2"/>
              </a:solidFill>
              <a:latin typeface="宋体" pitchFamily="2" charset="-122"/>
              <a:ea typeface="宋体" pitchFamily="2" charset="-122"/>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6" name="Picture 2"/>
          <p:cNvPicPr>
            <a:picLocks noChangeAspect="1" noChangeArrowheads="1"/>
          </p:cNvPicPr>
          <p:nvPr/>
        </p:nvPicPr>
        <p:blipFill>
          <a:blip r:embed="rId3"/>
          <a:srcRect/>
          <a:stretch>
            <a:fillRect/>
          </a:stretch>
        </p:blipFill>
        <p:spPr bwMode="auto">
          <a:xfrm>
            <a:off x="1000100" y="1928802"/>
            <a:ext cx="7500990" cy="3319032"/>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214290"/>
            <a:ext cx="8577262" cy="606448"/>
          </a:xfrm>
        </p:spPr>
        <p:txBody>
          <a:bodyPr/>
          <a:lstStyle/>
          <a:p>
            <a:r>
              <a:rPr lang="en-US" dirty="0">
                <a:solidFill>
                  <a:schemeClr val="accent2"/>
                </a:solidFill>
                <a:latin typeface="宋体" pitchFamily="2" charset="-122"/>
                <a:ea typeface="宋体" pitchFamily="2" charset="-122"/>
              </a:rPr>
              <a:t>1.</a:t>
            </a:r>
            <a:r>
              <a:rPr lang="zh-CN" altLang="en-US" dirty="0">
                <a:solidFill>
                  <a:schemeClr val="accent2"/>
                </a:solidFill>
                <a:latin typeface="宋体" pitchFamily="2" charset="-122"/>
                <a:ea typeface="宋体" pitchFamily="2" charset="-122"/>
              </a:rPr>
              <a:t>一个外包模型</a:t>
            </a:r>
            <a:endParaRPr lang="en-US" dirty="0">
              <a:solidFill>
                <a:schemeClr val="accent2"/>
              </a:solidFill>
              <a:latin typeface="宋体" pitchFamily="2" charset="-122"/>
              <a:ea typeface="宋体" pitchFamily="2" charset="-122"/>
            </a:endParaRPr>
          </a:p>
        </p:txBody>
      </p:sp>
      <p:sp>
        <p:nvSpPr>
          <p:cNvPr id="25" name="Rectangle 24"/>
          <p:cNvSpPr>
            <a:spLocks noChangeArrowheads="1"/>
          </p:cNvSpPr>
          <p:nvPr/>
        </p:nvSpPr>
        <p:spPr bwMode="auto">
          <a:xfrm>
            <a:off x="566738" y="1357313"/>
            <a:ext cx="7705725" cy="4044184"/>
          </a:xfrm>
          <a:prstGeom prst="rect">
            <a:avLst/>
          </a:prstGeom>
          <a:noFill/>
          <a:ln w="9525">
            <a:noFill/>
            <a:miter lim="800000"/>
            <a:headEnd/>
            <a:tailEnd/>
          </a:ln>
        </p:spPr>
        <p:txBody>
          <a:bodyPr>
            <a:spAutoFit/>
          </a:bodyPr>
          <a:lstStyle/>
          <a:p>
            <a:pPr>
              <a:lnSpc>
                <a:spcPct val="150000"/>
              </a:lnSpc>
              <a:spcBef>
                <a:spcPct val="10000"/>
              </a:spcBef>
              <a:spcAft>
                <a:spcPct val="10000"/>
              </a:spcAft>
              <a:buFont typeface="Wingdings" pitchFamily="2" charset="2"/>
              <a:buChar char="u"/>
            </a:pPr>
            <a:r>
              <a:rPr lang="zh-CN" altLang="en-US" sz="2400" dirty="0">
                <a:solidFill>
                  <a:schemeClr val="accent2"/>
                </a:solidFill>
                <a:latin typeface="宋体" pitchFamily="2" charset="-122"/>
                <a:ea typeface="宋体" pitchFamily="2" charset="-122"/>
              </a:rPr>
              <a:t>熟练工人相对工资</a:t>
            </a:r>
            <a:endParaRPr lang="en-US" altLang="zh-CN" sz="2400" b="0" dirty="0">
              <a:solidFill>
                <a:schemeClr val="accent2"/>
              </a:solidFill>
              <a:latin typeface="宋体" pitchFamily="2" charset="-122"/>
              <a:ea typeface="宋体" pitchFamily="2" charset="-122"/>
            </a:endParaRPr>
          </a:p>
          <a:p>
            <a:pPr marL="800100" lvl="1" indent="-342900">
              <a:spcBef>
                <a:spcPct val="10000"/>
              </a:spcBef>
              <a:spcAft>
                <a:spcPct val="10000"/>
              </a:spcAft>
              <a:buFont typeface="Wingdings" pitchFamily="2" charset="2"/>
              <a:buChar char="p"/>
            </a:pPr>
            <a:r>
              <a:rPr lang="en-US" altLang="zh-CN" sz="2400" dirty="0">
                <a:solidFill>
                  <a:schemeClr val="accent2"/>
                </a:solidFill>
                <a:latin typeface="宋体" pitchFamily="2" charset="-122"/>
                <a:ea typeface="宋体" pitchFamily="2" charset="-122"/>
              </a:rPr>
              <a:t> W</a:t>
            </a:r>
            <a:r>
              <a:rPr lang="en-US" altLang="zh-CN" sz="2400" baseline="-25000" dirty="0">
                <a:solidFill>
                  <a:schemeClr val="accent2"/>
                </a:solidFill>
                <a:latin typeface="宋体" pitchFamily="2" charset="-122"/>
                <a:ea typeface="宋体" pitchFamily="2" charset="-122"/>
              </a:rPr>
              <a:t>L</a:t>
            </a:r>
            <a:r>
              <a:rPr lang="en-US" altLang="zh-CN" sz="2400" dirty="0">
                <a:solidFill>
                  <a:schemeClr val="accent2"/>
                </a:solidFill>
                <a:latin typeface="宋体" pitchFamily="2" charset="-122"/>
                <a:ea typeface="宋体" pitchFamily="2" charset="-122"/>
              </a:rPr>
              <a:t> </a:t>
            </a:r>
            <a:r>
              <a:rPr lang="zh-CN" altLang="en-US" sz="2400" dirty="0">
                <a:solidFill>
                  <a:schemeClr val="accent2"/>
                </a:solidFill>
                <a:latin typeface="宋体" pitchFamily="2" charset="-122"/>
                <a:ea typeface="宋体" pitchFamily="2" charset="-122"/>
              </a:rPr>
              <a:t>表示母国非熟练工人工资；</a:t>
            </a:r>
            <a:r>
              <a:rPr lang="en-US" altLang="zh-CN" sz="2400" dirty="0">
                <a:solidFill>
                  <a:schemeClr val="accent2"/>
                </a:solidFill>
                <a:latin typeface="宋体" pitchFamily="2" charset="-122"/>
                <a:ea typeface="宋体" pitchFamily="2" charset="-122"/>
              </a:rPr>
              <a:t> W</a:t>
            </a:r>
            <a:r>
              <a:rPr lang="en-US" altLang="zh-CN" sz="2400" baseline="-25000" dirty="0">
                <a:solidFill>
                  <a:schemeClr val="accent2"/>
                </a:solidFill>
                <a:latin typeface="宋体" pitchFamily="2" charset="-122"/>
                <a:ea typeface="宋体" pitchFamily="2" charset="-122"/>
              </a:rPr>
              <a:t>H</a:t>
            </a:r>
            <a:r>
              <a:rPr lang="zh-CN" altLang="en-US" sz="2400" dirty="0">
                <a:solidFill>
                  <a:schemeClr val="accent2"/>
                </a:solidFill>
                <a:latin typeface="宋体" pitchFamily="2" charset="-122"/>
                <a:ea typeface="宋体" pitchFamily="2" charset="-122"/>
              </a:rPr>
              <a:t>表示母国熟练工人工资；加*号对应外国工人工资；假设：</a:t>
            </a:r>
            <a:endParaRPr lang="en-US" altLang="zh-CN" sz="2400" dirty="0">
              <a:solidFill>
                <a:schemeClr val="accent2"/>
              </a:solidFill>
              <a:latin typeface="宋体" pitchFamily="2" charset="-122"/>
              <a:ea typeface="宋体" pitchFamily="2" charset="-122"/>
            </a:endParaRPr>
          </a:p>
          <a:p>
            <a:pPr marL="1257300" lvl="2" indent="-342900">
              <a:spcBef>
                <a:spcPct val="10000"/>
              </a:spcBef>
              <a:spcAft>
                <a:spcPct val="10000"/>
              </a:spcAft>
              <a:buFont typeface="Wingdings" pitchFamily="2" charset="2"/>
              <a:buChar char="Ø"/>
            </a:pPr>
            <a:r>
              <a:rPr lang="en-US" altLang="zh-CN" sz="2400" dirty="0">
                <a:solidFill>
                  <a:schemeClr val="accent2"/>
                </a:solidFill>
                <a:latin typeface="宋体" pitchFamily="2" charset="-122"/>
                <a:ea typeface="宋体" pitchFamily="2" charset="-122"/>
              </a:rPr>
              <a:t>W </a:t>
            </a:r>
            <a:r>
              <a:rPr lang="en-US" altLang="zh-CN" sz="2400" baseline="30000" dirty="0">
                <a:solidFill>
                  <a:schemeClr val="accent2"/>
                </a:solidFill>
                <a:latin typeface="宋体" pitchFamily="2" charset="-122"/>
                <a:ea typeface="宋体" pitchFamily="2" charset="-122"/>
              </a:rPr>
              <a:t>*</a:t>
            </a:r>
            <a:r>
              <a:rPr lang="en-US" altLang="zh-CN" sz="2400" baseline="-25000" dirty="0">
                <a:solidFill>
                  <a:schemeClr val="accent2"/>
                </a:solidFill>
                <a:latin typeface="宋体" pitchFamily="2" charset="-122"/>
                <a:ea typeface="宋体" pitchFamily="2" charset="-122"/>
              </a:rPr>
              <a:t>L</a:t>
            </a:r>
            <a:r>
              <a:rPr lang="en-US" altLang="zh-CN" sz="2400" dirty="0">
                <a:solidFill>
                  <a:schemeClr val="accent2"/>
                </a:solidFill>
                <a:latin typeface="宋体" pitchFamily="2" charset="-122"/>
                <a:ea typeface="宋体" pitchFamily="2" charset="-122"/>
              </a:rPr>
              <a:t> &lt; W</a:t>
            </a:r>
            <a:r>
              <a:rPr lang="en-US" altLang="zh-CN" sz="2400" baseline="-25000" dirty="0">
                <a:solidFill>
                  <a:schemeClr val="accent2"/>
                </a:solidFill>
                <a:latin typeface="宋体" pitchFamily="2" charset="-122"/>
                <a:ea typeface="宋体" pitchFamily="2" charset="-122"/>
              </a:rPr>
              <a:t>L</a:t>
            </a:r>
            <a:r>
              <a:rPr lang="en-US" altLang="zh-CN" sz="2400" dirty="0">
                <a:solidFill>
                  <a:schemeClr val="accent2"/>
                </a:solidFill>
                <a:latin typeface="宋体" pitchFamily="2" charset="-122"/>
                <a:ea typeface="宋体" pitchFamily="2" charset="-122"/>
              </a:rPr>
              <a:t> </a:t>
            </a:r>
            <a:r>
              <a:rPr lang="zh-CN" altLang="en-US" sz="2400" dirty="0">
                <a:solidFill>
                  <a:schemeClr val="accent2"/>
                </a:solidFill>
                <a:latin typeface="宋体" pitchFamily="2" charset="-122"/>
                <a:ea typeface="宋体" pitchFamily="2" charset="-122"/>
              </a:rPr>
              <a:t>，</a:t>
            </a:r>
            <a:r>
              <a:rPr lang="en-US" altLang="zh-CN" sz="2400" dirty="0">
                <a:solidFill>
                  <a:schemeClr val="accent2"/>
                </a:solidFill>
                <a:latin typeface="宋体" pitchFamily="2" charset="-122"/>
                <a:ea typeface="宋体" pitchFamily="2" charset="-122"/>
              </a:rPr>
              <a:t> W </a:t>
            </a:r>
            <a:r>
              <a:rPr lang="en-US" altLang="zh-CN" sz="2400" baseline="30000" dirty="0">
                <a:solidFill>
                  <a:schemeClr val="accent2"/>
                </a:solidFill>
                <a:latin typeface="宋体" pitchFamily="2" charset="-122"/>
                <a:ea typeface="宋体" pitchFamily="2" charset="-122"/>
              </a:rPr>
              <a:t>*</a:t>
            </a:r>
            <a:r>
              <a:rPr lang="en-US" altLang="zh-CN" sz="2400" baseline="-25000" dirty="0">
                <a:solidFill>
                  <a:schemeClr val="accent2"/>
                </a:solidFill>
                <a:latin typeface="宋体" pitchFamily="2" charset="-122"/>
                <a:ea typeface="宋体" pitchFamily="2" charset="-122"/>
              </a:rPr>
              <a:t>H</a:t>
            </a:r>
            <a:r>
              <a:rPr lang="en-US" altLang="zh-CN" sz="2400" dirty="0">
                <a:solidFill>
                  <a:schemeClr val="accent2"/>
                </a:solidFill>
                <a:latin typeface="宋体" pitchFamily="2" charset="-122"/>
                <a:ea typeface="宋体" pitchFamily="2" charset="-122"/>
              </a:rPr>
              <a:t> &lt; W</a:t>
            </a:r>
            <a:r>
              <a:rPr lang="en-US" altLang="zh-CN" sz="2400" baseline="-25000" dirty="0">
                <a:solidFill>
                  <a:schemeClr val="accent2"/>
                </a:solidFill>
                <a:latin typeface="宋体" pitchFamily="2" charset="-122"/>
                <a:ea typeface="宋体" pitchFamily="2" charset="-122"/>
              </a:rPr>
              <a:t>H</a:t>
            </a:r>
          </a:p>
          <a:p>
            <a:pPr marL="800100" lvl="1" indent="-342900">
              <a:spcBef>
                <a:spcPct val="10000"/>
              </a:spcBef>
              <a:spcAft>
                <a:spcPct val="10000"/>
              </a:spcAft>
              <a:buFont typeface="Wingdings" pitchFamily="2" charset="2"/>
              <a:buChar char="p"/>
            </a:pPr>
            <a:r>
              <a:rPr lang="zh-CN" altLang="en-US" sz="2400" dirty="0">
                <a:solidFill>
                  <a:schemeClr val="accent2"/>
                </a:solidFill>
                <a:latin typeface="宋体" pitchFamily="2" charset="-122"/>
                <a:ea typeface="宋体" pitchFamily="2" charset="-122"/>
              </a:rPr>
              <a:t>并且</a:t>
            </a:r>
            <a:r>
              <a:rPr lang="en-US" altLang="zh-CN" sz="2400" dirty="0">
                <a:solidFill>
                  <a:schemeClr val="accent2"/>
                </a:solidFill>
                <a:latin typeface="宋体" pitchFamily="2" charset="-122"/>
                <a:ea typeface="宋体" pitchFamily="2" charset="-122"/>
              </a:rPr>
              <a:t>, </a:t>
            </a:r>
            <a:r>
              <a:rPr lang="zh-CN" altLang="en-US" sz="2400" dirty="0">
                <a:solidFill>
                  <a:schemeClr val="accent2"/>
                </a:solidFill>
                <a:latin typeface="宋体" pitchFamily="2" charset="-122"/>
                <a:ea typeface="宋体" pitchFamily="2" charset="-122"/>
              </a:rPr>
              <a:t>外国非熟练工人的相对工资低于母国非熟练工人的相对工资</a:t>
            </a:r>
            <a:endParaRPr lang="en-US" altLang="zh-CN" sz="2400" dirty="0">
              <a:solidFill>
                <a:schemeClr val="accent2"/>
              </a:solidFill>
              <a:latin typeface="宋体" pitchFamily="2" charset="-122"/>
              <a:ea typeface="宋体" pitchFamily="2" charset="-122"/>
            </a:endParaRPr>
          </a:p>
          <a:p>
            <a:pPr marL="1257300" lvl="2" indent="-342900">
              <a:spcBef>
                <a:spcPct val="10000"/>
              </a:spcBef>
              <a:spcAft>
                <a:spcPct val="10000"/>
              </a:spcAft>
              <a:buFont typeface="Wingdings" pitchFamily="2" charset="2"/>
              <a:buChar char="Ø"/>
            </a:pPr>
            <a:r>
              <a:rPr lang="en-US" altLang="zh-CN" sz="2400" dirty="0">
                <a:solidFill>
                  <a:schemeClr val="accent2"/>
                </a:solidFill>
                <a:latin typeface="宋体" pitchFamily="2" charset="-122"/>
                <a:ea typeface="宋体" pitchFamily="2" charset="-122"/>
              </a:rPr>
              <a:t>W </a:t>
            </a:r>
            <a:r>
              <a:rPr lang="en-US" altLang="zh-CN" sz="2400" baseline="30000" dirty="0">
                <a:solidFill>
                  <a:schemeClr val="accent2"/>
                </a:solidFill>
                <a:latin typeface="宋体" pitchFamily="2" charset="-122"/>
                <a:ea typeface="宋体" pitchFamily="2" charset="-122"/>
              </a:rPr>
              <a:t>*</a:t>
            </a:r>
            <a:r>
              <a:rPr lang="en-US" altLang="zh-CN" sz="2400" baseline="-25000" dirty="0">
                <a:solidFill>
                  <a:schemeClr val="accent2"/>
                </a:solidFill>
                <a:latin typeface="宋体" pitchFamily="2" charset="-122"/>
                <a:ea typeface="宋体" pitchFamily="2" charset="-122"/>
              </a:rPr>
              <a:t>L</a:t>
            </a:r>
            <a:r>
              <a:rPr lang="en-US" altLang="zh-CN" sz="2400" dirty="0">
                <a:solidFill>
                  <a:schemeClr val="accent2"/>
                </a:solidFill>
                <a:latin typeface="宋体" pitchFamily="2" charset="-122"/>
                <a:ea typeface="宋体" pitchFamily="2" charset="-122"/>
              </a:rPr>
              <a:t>/W </a:t>
            </a:r>
            <a:r>
              <a:rPr lang="en-US" altLang="zh-CN" sz="2400" baseline="30000" dirty="0">
                <a:solidFill>
                  <a:schemeClr val="accent2"/>
                </a:solidFill>
                <a:latin typeface="宋体" pitchFamily="2" charset="-122"/>
                <a:ea typeface="宋体" pitchFamily="2" charset="-122"/>
              </a:rPr>
              <a:t>*</a:t>
            </a:r>
            <a:r>
              <a:rPr lang="en-US" altLang="zh-CN" sz="2400" baseline="-25000" dirty="0">
                <a:solidFill>
                  <a:schemeClr val="accent2"/>
                </a:solidFill>
                <a:latin typeface="宋体" pitchFamily="2" charset="-122"/>
                <a:ea typeface="宋体" pitchFamily="2" charset="-122"/>
              </a:rPr>
              <a:t>H</a:t>
            </a:r>
            <a:r>
              <a:rPr lang="en-US" altLang="zh-CN" sz="2400" dirty="0">
                <a:solidFill>
                  <a:schemeClr val="accent2"/>
                </a:solidFill>
                <a:latin typeface="宋体" pitchFamily="2" charset="-122"/>
                <a:ea typeface="宋体" pitchFamily="2" charset="-122"/>
              </a:rPr>
              <a:t> &lt; W</a:t>
            </a:r>
            <a:r>
              <a:rPr lang="en-US" altLang="zh-CN" sz="2400" baseline="-25000" dirty="0">
                <a:solidFill>
                  <a:schemeClr val="accent2"/>
                </a:solidFill>
                <a:latin typeface="宋体" pitchFamily="2" charset="-122"/>
                <a:ea typeface="宋体" pitchFamily="2" charset="-122"/>
              </a:rPr>
              <a:t>L</a:t>
            </a:r>
            <a:r>
              <a:rPr lang="en-US" altLang="zh-CN" sz="2400" dirty="0">
                <a:solidFill>
                  <a:schemeClr val="accent2"/>
                </a:solidFill>
                <a:latin typeface="宋体" pitchFamily="2" charset="-122"/>
                <a:ea typeface="宋体" pitchFamily="2" charset="-122"/>
              </a:rPr>
              <a:t>/W</a:t>
            </a:r>
            <a:r>
              <a:rPr lang="en-US" altLang="zh-CN" sz="2400" baseline="-25000" dirty="0">
                <a:solidFill>
                  <a:schemeClr val="accent2"/>
                </a:solidFill>
                <a:latin typeface="宋体" pitchFamily="2" charset="-122"/>
                <a:ea typeface="宋体" pitchFamily="2" charset="-122"/>
              </a:rPr>
              <a:t>H</a:t>
            </a:r>
            <a:endParaRPr lang="en-US" altLang="zh-CN" sz="2400" dirty="0">
              <a:solidFill>
                <a:schemeClr val="accent2"/>
              </a:solidFill>
              <a:latin typeface="宋体" pitchFamily="2" charset="-122"/>
              <a:ea typeface="宋体" pitchFamily="2" charset="-122"/>
            </a:endParaRPr>
          </a:p>
          <a:p>
            <a:pPr marL="800100" lvl="1" indent="-342900">
              <a:spcBef>
                <a:spcPct val="10000"/>
              </a:spcBef>
              <a:spcAft>
                <a:spcPct val="10000"/>
              </a:spcAft>
              <a:buFont typeface="Wingdings" pitchFamily="2" charset="2"/>
              <a:buChar char="p"/>
            </a:pPr>
            <a:r>
              <a:rPr lang="zh-CN" altLang="en-US" sz="2400" dirty="0">
                <a:solidFill>
                  <a:schemeClr val="accent2"/>
                </a:solidFill>
                <a:latin typeface="宋体" pitchFamily="2" charset="-122"/>
                <a:ea typeface="宋体" pitchFamily="2" charset="-122"/>
              </a:rPr>
              <a:t>第一个假设</a:t>
            </a:r>
            <a:endParaRPr lang="en-US" altLang="zh-CN" sz="2400" dirty="0">
              <a:solidFill>
                <a:schemeClr val="accent2"/>
              </a:solidFill>
              <a:latin typeface="宋体" pitchFamily="2" charset="-122"/>
              <a:ea typeface="宋体" pitchFamily="2" charset="-122"/>
            </a:endParaRPr>
          </a:p>
          <a:p>
            <a:pPr marL="800100" lvl="1" indent="-342900">
              <a:spcBef>
                <a:spcPct val="10000"/>
              </a:spcBef>
              <a:spcAft>
                <a:spcPct val="10000"/>
              </a:spcAft>
              <a:buFont typeface="Wingdings" pitchFamily="2" charset="2"/>
              <a:buChar char="p"/>
            </a:pPr>
            <a:endParaRPr lang="en-US" altLang="zh-CN" sz="2400" dirty="0">
              <a:ea typeface="宋体" pitchFamily="2" charset="-122"/>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142852"/>
            <a:ext cx="8577262" cy="677886"/>
          </a:xfrm>
        </p:spPr>
        <p:txBody>
          <a:bodyPr/>
          <a:lstStyle/>
          <a:p>
            <a:r>
              <a:rPr lang="en-US" dirty="0">
                <a:solidFill>
                  <a:schemeClr val="accent2"/>
                </a:solidFill>
                <a:latin typeface="宋体" pitchFamily="2" charset="-122"/>
                <a:ea typeface="宋体" pitchFamily="2" charset="-122"/>
              </a:rPr>
              <a:t>1.</a:t>
            </a:r>
            <a:r>
              <a:rPr lang="zh-CN" altLang="en-US" dirty="0">
                <a:solidFill>
                  <a:schemeClr val="accent2"/>
                </a:solidFill>
                <a:latin typeface="宋体" pitchFamily="2" charset="-122"/>
                <a:ea typeface="宋体" pitchFamily="2" charset="-122"/>
              </a:rPr>
              <a:t>一个外包模型</a:t>
            </a:r>
            <a:endParaRPr lang="en-US" dirty="0">
              <a:solidFill>
                <a:schemeClr val="accent2"/>
              </a:solidFill>
              <a:latin typeface="宋体" pitchFamily="2" charset="-122"/>
              <a:ea typeface="宋体" pitchFamily="2" charset="-122"/>
            </a:endParaRPr>
          </a:p>
        </p:txBody>
      </p:sp>
      <p:sp>
        <p:nvSpPr>
          <p:cNvPr id="25" name="Rectangle 24"/>
          <p:cNvSpPr>
            <a:spLocks noChangeArrowheads="1"/>
          </p:cNvSpPr>
          <p:nvPr/>
        </p:nvSpPr>
        <p:spPr bwMode="auto">
          <a:xfrm>
            <a:off x="566738" y="1357313"/>
            <a:ext cx="8077228" cy="4108817"/>
          </a:xfrm>
          <a:prstGeom prst="rect">
            <a:avLst/>
          </a:prstGeom>
          <a:noFill/>
          <a:ln w="9525">
            <a:noFill/>
            <a:miter lim="800000"/>
            <a:headEnd/>
            <a:tailEnd/>
          </a:ln>
        </p:spPr>
        <p:txBody>
          <a:bodyPr wrap="square">
            <a:spAutoFit/>
          </a:bodyPr>
          <a:lstStyle/>
          <a:p>
            <a:pPr>
              <a:lnSpc>
                <a:spcPct val="150000"/>
              </a:lnSpc>
              <a:spcBef>
                <a:spcPct val="10000"/>
              </a:spcBef>
              <a:spcAft>
                <a:spcPct val="10000"/>
              </a:spcAft>
              <a:buFont typeface="Wingdings" pitchFamily="2" charset="2"/>
              <a:buChar char="u"/>
            </a:pPr>
            <a:r>
              <a:rPr lang="zh-CN" altLang="en-US" sz="2400" dirty="0">
                <a:solidFill>
                  <a:schemeClr val="accent2"/>
                </a:solidFill>
                <a:latin typeface="宋体" pitchFamily="2" charset="-122"/>
                <a:ea typeface="宋体" pitchFamily="2" charset="-122"/>
              </a:rPr>
              <a:t>资本成本与贸易成本</a:t>
            </a:r>
            <a:endParaRPr lang="en-US" altLang="zh-CN" sz="2400" b="0" dirty="0">
              <a:solidFill>
                <a:schemeClr val="accent2"/>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r>
              <a:rPr lang="zh-CN" altLang="en-US" sz="2000" dirty="0">
                <a:solidFill>
                  <a:schemeClr val="accent2"/>
                </a:solidFill>
                <a:latin typeface="宋体" pitchFamily="2" charset="-122"/>
                <a:ea typeface="宋体" pitchFamily="2" charset="-122"/>
              </a:rPr>
              <a:t>国外建设厂房成本；</a:t>
            </a:r>
            <a:endParaRPr lang="en-US" altLang="zh-CN" sz="2000" dirty="0">
              <a:solidFill>
                <a:schemeClr val="accent2"/>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r>
              <a:rPr lang="zh-CN" altLang="en-US" sz="2000" dirty="0">
                <a:solidFill>
                  <a:schemeClr val="accent2"/>
                </a:solidFill>
                <a:latin typeface="宋体" pitchFamily="2" charset="-122"/>
                <a:ea typeface="宋体" pitchFamily="2" charset="-122"/>
              </a:rPr>
              <a:t>运输成本和通信成本</a:t>
            </a:r>
            <a:r>
              <a:rPr lang="zh-CN" altLang="en-US" sz="2000" b="0" dirty="0">
                <a:solidFill>
                  <a:schemeClr val="accent2"/>
                </a:solidFill>
                <a:latin typeface="宋体" pitchFamily="2" charset="-122"/>
                <a:ea typeface="宋体" pitchFamily="2" charset="-122"/>
              </a:rPr>
              <a:t>；</a:t>
            </a:r>
            <a:endParaRPr lang="en-US" altLang="zh-CN" sz="2000" b="0" dirty="0">
              <a:solidFill>
                <a:schemeClr val="accent2"/>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r>
              <a:rPr lang="zh-CN" altLang="en-US" sz="2000" dirty="0">
                <a:solidFill>
                  <a:schemeClr val="accent2"/>
                </a:solidFill>
                <a:latin typeface="宋体" pitchFamily="2" charset="-122"/>
                <a:ea typeface="宋体" pitchFamily="2" charset="-122"/>
              </a:rPr>
              <a:t>关税支出</a:t>
            </a:r>
            <a:endParaRPr lang="en-US" altLang="zh-CN" sz="2000" b="0" dirty="0">
              <a:solidFill>
                <a:schemeClr val="accent2"/>
              </a:solidFill>
              <a:latin typeface="宋体" pitchFamily="2" charset="-122"/>
              <a:ea typeface="宋体" pitchFamily="2" charset="-122"/>
            </a:endParaRPr>
          </a:p>
          <a:p>
            <a:pPr lvl="2">
              <a:lnSpc>
                <a:spcPct val="150000"/>
              </a:lnSpc>
              <a:spcBef>
                <a:spcPct val="10000"/>
              </a:spcBef>
              <a:spcAft>
                <a:spcPct val="10000"/>
              </a:spcAft>
              <a:buFont typeface="Wingdings" pitchFamily="2" charset="2"/>
              <a:buChar char="Ø"/>
            </a:pPr>
            <a:r>
              <a:rPr lang="zh-CN" altLang="en-US" sz="1800" dirty="0">
                <a:solidFill>
                  <a:schemeClr val="accent2"/>
                </a:solidFill>
                <a:latin typeface="宋体" pitchFamily="2" charset="-122"/>
                <a:ea typeface="宋体" pitchFamily="2" charset="-122"/>
              </a:rPr>
              <a:t>第二个假设：</a:t>
            </a:r>
            <a:endParaRPr lang="en-US" altLang="zh-CN" sz="1800" dirty="0">
              <a:solidFill>
                <a:schemeClr val="accent2"/>
              </a:solidFill>
              <a:latin typeface="宋体" pitchFamily="2" charset="-122"/>
              <a:ea typeface="宋体" pitchFamily="2" charset="-122"/>
            </a:endParaRPr>
          </a:p>
          <a:p>
            <a:pPr lvl="3">
              <a:lnSpc>
                <a:spcPct val="150000"/>
              </a:lnSpc>
              <a:spcBef>
                <a:spcPct val="10000"/>
              </a:spcBef>
              <a:spcAft>
                <a:spcPct val="10000"/>
              </a:spcAft>
              <a:buFont typeface="Arial" pitchFamily="34" charset="0"/>
              <a:buChar char="•"/>
            </a:pPr>
            <a:r>
              <a:rPr lang="zh-CN" altLang="en-US" sz="1800" b="0" dirty="0">
                <a:solidFill>
                  <a:schemeClr val="accent2"/>
                </a:solidFill>
                <a:latin typeface="宋体" pitchFamily="2" charset="-122"/>
                <a:ea typeface="宋体" pitchFamily="2" charset="-122"/>
              </a:rPr>
              <a:t>假设外国在每个生产环节的贸易成本都一致地高于母国；</a:t>
            </a:r>
            <a:endParaRPr lang="en-US" altLang="zh-CN" sz="1800" b="0" dirty="0">
              <a:solidFill>
                <a:schemeClr val="accent2"/>
              </a:solidFill>
              <a:latin typeface="宋体" pitchFamily="2" charset="-122"/>
              <a:ea typeface="宋体" pitchFamily="2" charset="-122"/>
            </a:endParaRPr>
          </a:p>
          <a:p>
            <a:pPr lvl="3">
              <a:lnSpc>
                <a:spcPct val="150000"/>
              </a:lnSpc>
              <a:spcBef>
                <a:spcPct val="10000"/>
              </a:spcBef>
              <a:spcAft>
                <a:spcPct val="10000"/>
              </a:spcAft>
            </a:pPr>
            <a:r>
              <a:rPr lang="zh-CN" altLang="en-US" sz="1800" b="0" dirty="0">
                <a:solidFill>
                  <a:schemeClr val="accent2"/>
                </a:solidFill>
                <a:latin typeface="宋体" pitchFamily="2" charset="-122"/>
                <a:ea typeface="宋体" pitchFamily="2" charset="-122"/>
              </a:rPr>
              <a:t>   （这个不一定）</a:t>
            </a:r>
            <a:endParaRPr lang="en-US" altLang="zh-CN" sz="1800" b="0" dirty="0">
              <a:solidFill>
                <a:schemeClr val="accent2"/>
              </a:solidFill>
              <a:latin typeface="宋体" pitchFamily="2" charset="-122"/>
              <a:ea typeface="宋体" pitchFamily="2" charset="-122"/>
            </a:endParaRPr>
          </a:p>
          <a:p>
            <a:pPr lvl="3">
              <a:lnSpc>
                <a:spcPct val="150000"/>
              </a:lnSpc>
              <a:spcBef>
                <a:spcPct val="10000"/>
              </a:spcBef>
              <a:spcAft>
                <a:spcPct val="10000"/>
              </a:spcAft>
              <a:buFont typeface="Arial" pitchFamily="34" charset="0"/>
              <a:buChar char="•"/>
            </a:pPr>
            <a:r>
              <a:rPr lang="zh-CN" altLang="en-US" sz="1800" dirty="0">
                <a:solidFill>
                  <a:schemeClr val="accent2"/>
                </a:solidFill>
                <a:latin typeface="宋体" pitchFamily="2" charset="-122"/>
                <a:ea typeface="宋体" pitchFamily="2" charset="-122"/>
              </a:rPr>
              <a:t>这样，母国企业是否选择外包就只取决于相对劳动工资变化；</a:t>
            </a:r>
            <a:endParaRPr lang="en-US" altLang="zh-CN" sz="1800" dirty="0">
              <a:solidFill>
                <a:schemeClr val="accent2"/>
              </a:solidFill>
              <a:latin typeface="宋体" pitchFamily="2" charset="-122"/>
              <a:ea typeface="宋体" pitchFamily="2" charset="-122"/>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dirty="0">
                <a:solidFill>
                  <a:schemeClr val="accent2"/>
                </a:solidFill>
                <a:latin typeface="宋体" pitchFamily="2" charset="-122"/>
                <a:ea typeface="宋体" pitchFamily="2" charset="-122"/>
              </a:rPr>
              <a:t>1.</a:t>
            </a:r>
            <a:r>
              <a:rPr lang="zh-CN" altLang="en-US" dirty="0">
                <a:solidFill>
                  <a:schemeClr val="accent2"/>
                </a:solidFill>
                <a:latin typeface="宋体" pitchFamily="2" charset="-122"/>
                <a:ea typeface="宋体" pitchFamily="2" charset="-122"/>
              </a:rPr>
              <a:t>一个外包模型</a:t>
            </a:r>
            <a:endParaRPr lang="en-US" dirty="0">
              <a:solidFill>
                <a:schemeClr val="accent2"/>
              </a:solidFill>
              <a:latin typeface="宋体" pitchFamily="2" charset="-122"/>
              <a:ea typeface="宋体" pitchFamily="2" charset="-122"/>
            </a:endParaRPr>
          </a:p>
        </p:txBody>
      </p:sp>
      <p:sp>
        <p:nvSpPr>
          <p:cNvPr id="25" name="Rectangle 24"/>
          <p:cNvSpPr>
            <a:spLocks noChangeArrowheads="1"/>
          </p:cNvSpPr>
          <p:nvPr/>
        </p:nvSpPr>
        <p:spPr bwMode="auto">
          <a:xfrm>
            <a:off x="566738" y="1357313"/>
            <a:ext cx="7705725" cy="2160591"/>
          </a:xfrm>
          <a:prstGeom prst="rect">
            <a:avLst/>
          </a:prstGeom>
          <a:noFill/>
          <a:ln w="9525">
            <a:noFill/>
            <a:miter lim="800000"/>
            <a:headEnd/>
            <a:tailEnd/>
          </a:ln>
        </p:spPr>
        <p:txBody>
          <a:bodyPr>
            <a:spAutoFit/>
          </a:bodyPr>
          <a:lstStyle/>
          <a:p>
            <a:pPr>
              <a:lnSpc>
                <a:spcPct val="150000"/>
              </a:lnSpc>
              <a:spcBef>
                <a:spcPct val="10000"/>
              </a:spcBef>
              <a:spcAft>
                <a:spcPct val="10000"/>
              </a:spcAft>
              <a:buFont typeface="Wingdings" pitchFamily="2" charset="2"/>
              <a:buChar char="u"/>
            </a:pPr>
            <a:r>
              <a:rPr lang="zh-CN" altLang="en-US" sz="2400" dirty="0">
                <a:solidFill>
                  <a:schemeClr val="accent2"/>
                </a:solidFill>
                <a:latin typeface="宋体" pitchFamily="2" charset="-122"/>
                <a:ea typeface="宋体" pitchFamily="2" charset="-122"/>
              </a:rPr>
              <a:t>价值链分割</a:t>
            </a:r>
            <a:endParaRPr lang="en-US" altLang="zh-CN" sz="2400" dirty="0">
              <a:solidFill>
                <a:schemeClr val="accent2"/>
              </a:solidFill>
              <a:latin typeface="宋体" pitchFamily="2" charset="-122"/>
              <a:ea typeface="宋体" pitchFamily="2" charset="-122"/>
            </a:endParaRPr>
          </a:p>
          <a:p>
            <a:pPr marL="457200" lvl="2">
              <a:lnSpc>
                <a:spcPct val="150000"/>
              </a:lnSpc>
              <a:spcBef>
                <a:spcPct val="10000"/>
              </a:spcBef>
              <a:spcAft>
                <a:spcPct val="10000"/>
              </a:spcAft>
              <a:buFont typeface="Wingdings" pitchFamily="2" charset="2"/>
              <a:buChar char="p"/>
            </a:pPr>
            <a:r>
              <a:rPr lang="zh-CN" altLang="en-US" sz="2000" dirty="0">
                <a:solidFill>
                  <a:schemeClr val="accent2"/>
                </a:solidFill>
                <a:latin typeface="宋体" pitchFamily="2" charset="-122"/>
                <a:ea typeface="宋体" pitchFamily="2" charset="-122"/>
              </a:rPr>
              <a:t>母国会向国外转移非熟练劳动密集产业，在国内保留熟练劳动密集产业；</a:t>
            </a:r>
            <a:endParaRPr lang="en-US" altLang="zh-CN" sz="2000" dirty="0">
              <a:solidFill>
                <a:schemeClr val="accent2"/>
              </a:solidFill>
              <a:latin typeface="宋体" pitchFamily="2" charset="-122"/>
              <a:ea typeface="宋体" pitchFamily="2" charset="-122"/>
            </a:endParaRPr>
          </a:p>
          <a:p>
            <a:pPr marL="457200" lvl="2">
              <a:lnSpc>
                <a:spcPct val="150000"/>
              </a:lnSpc>
              <a:spcBef>
                <a:spcPct val="10000"/>
              </a:spcBef>
              <a:spcAft>
                <a:spcPct val="10000"/>
              </a:spcAft>
              <a:buFont typeface="Wingdings" pitchFamily="2" charset="2"/>
              <a:buChar char="p"/>
            </a:pPr>
            <a:r>
              <a:rPr lang="zh-CN" altLang="en-US" sz="2000" dirty="0">
                <a:solidFill>
                  <a:schemeClr val="accent2"/>
                </a:solidFill>
                <a:latin typeface="宋体" pitchFamily="2" charset="-122"/>
                <a:ea typeface="宋体" pitchFamily="2" charset="-122"/>
              </a:rPr>
              <a:t>生产活动的分界线；</a:t>
            </a:r>
            <a:endParaRPr lang="en-US" altLang="zh-CN" sz="2000" dirty="0">
              <a:solidFill>
                <a:schemeClr val="accent2"/>
              </a:solidFill>
              <a:latin typeface="宋体" pitchFamily="2" charset="-122"/>
              <a:ea typeface="宋体" pitchFamily="2" charset="-122"/>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2050" name="Picture 2"/>
          <p:cNvPicPr>
            <a:picLocks noChangeAspect="1" noChangeArrowheads="1"/>
          </p:cNvPicPr>
          <p:nvPr/>
        </p:nvPicPr>
        <p:blipFill>
          <a:blip r:embed="rId3"/>
          <a:srcRect/>
          <a:stretch>
            <a:fillRect/>
          </a:stretch>
        </p:blipFill>
        <p:spPr bwMode="auto">
          <a:xfrm>
            <a:off x="500034" y="3643314"/>
            <a:ext cx="8059137" cy="642942"/>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PM4_061:Applications (Mac OS 9):Microsoft Office 98:Templates:Blank Presentation</Template>
  <TotalTime>1325</TotalTime>
  <Words>1427</Words>
  <Application>Microsoft Office PowerPoint</Application>
  <PresentationFormat>全屏显示(4:3)</PresentationFormat>
  <Paragraphs>155</Paragraphs>
  <Slides>28</Slides>
  <Notes>21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28</vt:i4>
      </vt:variant>
    </vt:vector>
  </HeadingPairs>
  <TitlesOfParts>
    <vt:vector size="35" baseType="lpstr">
      <vt:lpstr>ＭＳ Ｐゴシック</vt:lpstr>
      <vt:lpstr>宋体</vt:lpstr>
      <vt:lpstr>Arial</vt:lpstr>
      <vt:lpstr>Symbol</vt:lpstr>
      <vt:lpstr>Times</vt:lpstr>
      <vt:lpstr>Wingdings</vt:lpstr>
      <vt:lpstr>Blank Presentation</vt:lpstr>
      <vt:lpstr>第七章 产品与服务外包</vt:lpstr>
      <vt:lpstr>1.一个外包模型</vt:lpstr>
      <vt:lpstr>1.一个外包模型</vt:lpstr>
      <vt:lpstr>PowerPoint 演示文稿</vt:lpstr>
      <vt:lpstr>PowerPoint 演示文稿</vt:lpstr>
      <vt:lpstr>1.一个外包模型</vt:lpstr>
      <vt:lpstr>1.一个外包模型</vt:lpstr>
      <vt:lpstr>1.一个外包模型</vt:lpstr>
      <vt:lpstr>1.一个外包模型</vt:lpstr>
      <vt:lpstr>1.一个外包模型</vt:lpstr>
      <vt:lpstr>1.一个外包模型</vt:lpstr>
      <vt:lpstr>1.一个外包模型</vt:lpstr>
      <vt:lpstr>1.一个外包模型</vt:lpstr>
      <vt:lpstr>PowerPoint 演示文稿</vt:lpstr>
      <vt:lpstr>1.一个外包模型</vt:lpstr>
      <vt:lpstr>2.外包所得</vt:lpstr>
      <vt:lpstr>简化的外包模型</vt:lpstr>
      <vt:lpstr>2.外包所得</vt:lpstr>
      <vt:lpstr>2.外包所得</vt:lpstr>
      <vt:lpstr>2.外包所得</vt:lpstr>
      <vt:lpstr>2.外包所得</vt:lpstr>
      <vt:lpstr>2.外包所得</vt:lpstr>
      <vt:lpstr>2.外包所得</vt:lpstr>
      <vt:lpstr>PowerPoint 演示文稿</vt:lpstr>
      <vt:lpstr>外包的政治和未来</vt:lpstr>
      <vt:lpstr>3.服务外包</vt:lpstr>
      <vt:lpstr>3.服务外包</vt:lpstr>
      <vt:lpstr>3.服务外包</vt:lpstr>
    </vt:vector>
  </TitlesOfParts>
  <Company>TSI Graphics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Glenn Braun</dc:creator>
  <cp:lastModifiedBy>sifu</cp:lastModifiedBy>
  <cp:revision>173</cp:revision>
  <dcterms:created xsi:type="dcterms:W3CDTF">2010-10-11T21:23:30Z</dcterms:created>
  <dcterms:modified xsi:type="dcterms:W3CDTF">2023-10-17T11:28:20Z</dcterms:modified>
</cp:coreProperties>
</file>